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9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67" r:id="rId5"/>
    <p:sldId id="260" r:id="rId6"/>
    <p:sldId id="259" r:id="rId7"/>
    <p:sldId id="261" r:id="rId8"/>
    <p:sldId id="263" r:id="rId9"/>
    <p:sldId id="262" r:id="rId10"/>
    <p:sldId id="264" r:id="rId11"/>
    <p:sldId id="265" r:id="rId12"/>
    <p:sldId id="266" r:id="rId13"/>
    <p:sldId id="268" r:id="rId14"/>
    <p:sldId id="269" r:id="rId15"/>
    <p:sldId id="270" r:id="rId16"/>
    <p:sldId id="280" r:id="rId17"/>
    <p:sldId id="271" r:id="rId18"/>
    <p:sldId id="272" r:id="rId19"/>
    <p:sldId id="277" r:id="rId20"/>
    <p:sldId id="278" r:id="rId21"/>
    <p:sldId id="273" r:id="rId22"/>
    <p:sldId id="275" r:id="rId23"/>
    <p:sldId id="276" r:id="rId24"/>
    <p:sldId id="281" r:id="rId25"/>
    <p:sldId id="274" r:id="rId26"/>
    <p:sldId id="279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2"/>
  </p:normalViewPr>
  <p:slideViewPr>
    <p:cSldViewPr snapToGrid="0" snapToObjects="1">
      <p:cViewPr varScale="1">
        <p:scale>
          <a:sx n="113" d="100"/>
          <a:sy n="113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3E773D1-336B-E944-BACC-63BEC72FC5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Distributed Real-Time Cyber Physical System of Systems - Puccetti Tommaso e Secci Francesco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56BE2F3-AFD9-104C-A81B-90C9C3CFC9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73D19-F8DB-9C46-AFE0-AD439F763E21}" type="datetime1">
              <a:rPr lang="it-IT" smtClean="0"/>
              <a:t>07/05/18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58E0324-8ED3-A748-BE9B-D7D2B32337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2F3FB23-D373-2C4F-81CD-B3E7B80D9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68D2A-0972-9342-99FD-632A2BA63B0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978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Distributed Real-Time Cyber Physical System of Systems - Puccetti Tommaso e Secci Francesco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2122B-9559-224F-9512-1A94ABE4DCB9}" type="datetime1">
              <a:rPr lang="it-IT" smtClean="0"/>
              <a:t>07/05/18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0C141-C239-B34F-B346-FC022D2FA4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07000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D282D91-0011-3F43-A980-9B4F55D51EFA}" type="datetime1">
              <a:rPr lang="it-IT" smtClean="0"/>
              <a:t>07/05/18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83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D49F-8464-9144-813A-BB478E0C38F6}" type="datetime1">
              <a:rPr lang="it-IT" smtClean="0"/>
              <a:t>07/05/18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2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A420-C666-BC4B-981E-851AAFE04CF2}" type="datetime1">
              <a:rPr lang="it-IT" smtClean="0"/>
              <a:t>07/05/18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50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DEFA2-F63B-8541-B233-881146C34FA7}" type="datetime1">
              <a:rPr lang="it-IT" smtClean="0"/>
              <a:t>07/05/18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8146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FD2D7-AECB-8242-A396-13D51FCB40AC}" type="datetime1">
              <a:rPr lang="it-IT" smtClean="0"/>
              <a:t>07/05/18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96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39DE8-9C03-4242-A008-64C4ACD57677}" type="datetime1">
              <a:rPr lang="it-IT" smtClean="0"/>
              <a:t>07/05/18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27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77888-43EB-2C42-8DF7-C84737F3A89C}" type="datetime1">
              <a:rPr lang="it-IT" smtClean="0"/>
              <a:t>07/05/18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407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8AF5-7F1B-3F45-852E-E8438605EE3E}" type="datetime1">
              <a:rPr lang="it-IT" smtClean="0"/>
              <a:t>07/05/18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3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4C80-6F8F-A645-8361-EE93508CEC37}" type="datetime1">
              <a:rPr lang="it-IT" smtClean="0"/>
              <a:t>07/05/18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6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B2E1D-A0BF-F04F-BB77-D33769431C60}" type="datetime1">
              <a:rPr lang="it-IT" smtClean="0"/>
              <a:t>07/05/18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44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CE11-4484-A546-9B5B-EF0FDF5E2946}" type="datetime1">
              <a:rPr lang="it-IT" smtClean="0"/>
              <a:t>07/05/18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5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BFC47-0782-EB4D-B3C8-F295C781CE13}" type="datetime1">
              <a:rPr lang="it-IT" smtClean="0"/>
              <a:t>07/05/18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35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532C-E046-234D-903C-EAAC8F0FEBAE}" type="datetime1">
              <a:rPr lang="it-IT" smtClean="0"/>
              <a:t>07/05/18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07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2DB5-E60B-FE47-B66F-87C213AB8CC2}" type="datetime1">
              <a:rPr lang="it-IT" smtClean="0"/>
              <a:t>07/05/18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29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ED0AD-CC00-5F4F-AA8F-5CA0778BCB8E}" type="datetime1">
              <a:rPr lang="it-IT" smtClean="0"/>
              <a:t>07/05/18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756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479C0-DB04-934D-B43D-FAF1453D4322}" type="datetime1">
              <a:rPr lang="it-IT" smtClean="0"/>
              <a:t>07/05/18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89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A00C-2A3E-A549-B691-A175B4DADBEB}" type="datetime1">
              <a:rPr lang="it-IT" smtClean="0"/>
              <a:t>07/05/18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15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45690-6933-4B4A-BF18-7639F05311C2}" type="datetime1">
              <a:rPr lang="it-IT" smtClean="0"/>
              <a:t>07/05/18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025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AC29349-0FFC-BA4E-9AD8-B0A420A1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FA5C97E-A346-4D41-9192-D5276956D0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RECAP ON PYTHON </a:t>
            </a:r>
            <a:r>
              <a:rPr lang="it-IT" sz="1200" dirty="0"/>
              <a:t>(</a:t>
            </a:r>
            <a:r>
              <a:rPr lang="it-IT" sz="1200" dirty="0" err="1"/>
              <a:t>version</a:t>
            </a:r>
            <a:r>
              <a:rPr lang="it-IT" sz="1200" dirty="0"/>
              <a:t> </a:t>
            </a:r>
            <a:r>
              <a:rPr lang="it-IT" sz="1200" dirty="0" err="1"/>
              <a:t>used</a:t>
            </a:r>
            <a:r>
              <a:rPr lang="it-IT" sz="1200" dirty="0"/>
              <a:t> 2.7)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F4D8118-47FA-C845-B7B6-6B1578415E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tx1">
                    <a:lumMod val="95000"/>
                  </a:schemeClr>
                </a:solidFill>
              </a:rPr>
              <a:t>Syntax</a:t>
            </a:r>
            <a:r>
              <a:rPr lang="it-IT" dirty="0">
                <a:solidFill>
                  <a:schemeClr val="tx1">
                    <a:lumMod val="95000"/>
                  </a:schemeClr>
                </a:solidFill>
              </a:rPr>
              <a:t>, data </a:t>
            </a:r>
            <a:r>
              <a:rPr lang="it-IT" dirty="0" err="1">
                <a:solidFill>
                  <a:schemeClr val="tx1">
                    <a:lumMod val="95000"/>
                  </a:schemeClr>
                </a:solidFill>
              </a:rPr>
              <a:t>structures</a:t>
            </a:r>
            <a:r>
              <a:rPr lang="it-IT" dirty="0">
                <a:solidFill>
                  <a:schemeClr val="tx1">
                    <a:lumMod val="95000"/>
                  </a:schemeClr>
                </a:solidFill>
              </a:rPr>
              <a:t>, control flow, </a:t>
            </a:r>
            <a:r>
              <a:rPr lang="it-IT" dirty="0" err="1">
                <a:solidFill>
                  <a:schemeClr val="tx1">
                    <a:lumMod val="95000"/>
                  </a:schemeClr>
                </a:solidFill>
              </a:rPr>
              <a:t>sockets</a:t>
            </a:r>
            <a:r>
              <a:rPr lang="it-IT" dirty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it-IT" dirty="0" err="1">
                <a:solidFill>
                  <a:schemeClr val="tx1">
                    <a:lumMod val="95000"/>
                  </a:schemeClr>
                </a:solidFill>
              </a:rPr>
              <a:t>Threads</a:t>
            </a:r>
            <a:endParaRPr lang="it-IT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846BE30-5456-2A43-8D10-0E258ED8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777" y="5689600"/>
            <a:ext cx="1871459" cy="54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E4717663-DC59-E642-BF05-97B6AD565A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dictionaries</a:t>
            </a:r>
            <a:endParaRPr lang="it-IT" dirty="0"/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F5792318-F5CC-4B48-B1C6-8AD00964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02ECFA6-1AC9-2A46-8B5E-0FAFDFD12529}"/>
              </a:ext>
            </a:extLst>
          </p:cNvPr>
          <p:cNvSpPr txBox="1"/>
          <p:nvPr/>
        </p:nvSpPr>
        <p:spPr>
          <a:xfrm>
            <a:off x="316226" y="2034028"/>
            <a:ext cx="3814340" cy="2308324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Dictionaries</a:t>
            </a:r>
            <a:r>
              <a:rPr lang="it-IT" b="1" dirty="0"/>
              <a:t> are a </a:t>
            </a:r>
            <a:r>
              <a:rPr lang="it-IT" b="1" dirty="0" err="1"/>
              <a:t>type</a:t>
            </a:r>
            <a:r>
              <a:rPr lang="it-IT" b="1" dirty="0"/>
              <a:t> of associative array </a:t>
            </a:r>
            <a:r>
              <a:rPr lang="it-IT" b="1" dirty="0" err="1"/>
              <a:t>implemented</a:t>
            </a:r>
            <a:r>
              <a:rPr lang="it-IT" b="1" dirty="0"/>
              <a:t> </a:t>
            </a:r>
            <a:r>
              <a:rPr lang="it-IT" b="1" dirty="0" err="1"/>
              <a:t>using</a:t>
            </a:r>
            <a:r>
              <a:rPr lang="it-IT" b="1" dirty="0"/>
              <a:t> </a:t>
            </a:r>
            <a:r>
              <a:rPr lang="it-IT" b="1" dirty="0" err="1"/>
              <a:t>hash</a:t>
            </a:r>
            <a:r>
              <a:rPr lang="it-IT" b="1" dirty="0"/>
              <a:t> </a:t>
            </a:r>
            <a:r>
              <a:rPr lang="it-IT" b="1" dirty="0" err="1"/>
              <a:t>tabels</a:t>
            </a:r>
            <a:r>
              <a:rPr lang="it-IT" b="1" dirty="0"/>
              <a:t> </a:t>
            </a:r>
            <a:r>
              <a:rPr lang="it-IT" b="1" dirty="0" err="1"/>
              <a:t>containing</a:t>
            </a:r>
            <a:r>
              <a:rPr lang="it-IT" b="1" dirty="0"/>
              <a:t> </a:t>
            </a:r>
            <a:r>
              <a:rPr lang="it-IT" b="1" dirty="0" err="1"/>
              <a:t>key</a:t>
            </a:r>
            <a:r>
              <a:rPr lang="it-IT" b="1" dirty="0"/>
              <a:t>/</a:t>
            </a:r>
            <a:r>
              <a:rPr lang="it-IT" b="1" dirty="0" err="1"/>
              <a:t>value</a:t>
            </a:r>
            <a:r>
              <a:rPr lang="it-IT" b="1" dirty="0"/>
              <a:t> </a:t>
            </a:r>
            <a:r>
              <a:rPr lang="it-IT" b="1" dirty="0" err="1"/>
              <a:t>pairs</a:t>
            </a:r>
            <a:r>
              <a:rPr lang="it-IT" b="1" dirty="0"/>
              <a:t>. </a:t>
            </a:r>
            <a:r>
              <a:rPr lang="it-IT" b="1" dirty="0" err="1"/>
              <a:t>They</a:t>
            </a:r>
            <a:r>
              <a:rPr lang="it-IT" b="1" dirty="0"/>
              <a:t> are </a:t>
            </a:r>
            <a:r>
              <a:rPr lang="it-IT" b="1" u="sng" dirty="0" err="1"/>
              <a:t>unordered</a:t>
            </a:r>
            <a:r>
              <a:rPr lang="it-IT" b="1" dirty="0"/>
              <a:t>.</a:t>
            </a:r>
          </a:p>
          <a:p>
            <a:pPr algn="ctr"/>
            <a:endParaRPr lang="it-IT" b="1" dirty="0"/>
          </a:p>
          <a:p>
            <a:pPr algn="ctr"/>
            <a:r>
              <a:rPr lang="it-IT" b="1" dirty="0"/>
              <a:t>The first </a:t>
            </a:r>
            <a:r>
              <a:rPr lang="it-IT" b="1" dirty="0" err="1"/>
              <a:t>object</a:t>
            </a:r>
            <a:r>
              <a:rPr lang="it-IT" b="1" dirty="0"/>
              <a:t> of </a:t>
            </a:r>
            <a:r>
              <a:rPr lang="it-IT" b="1" dirty="0" err="1"/>
              <a:t>each</a:t>
            </a:r>
            <a:r>
              <a:rPr lang="it-IT" b="1" dirty="0"/>
              <a:t> item </a:t>
            </a:r>
            <a:r>
              <a:rPr lang="it-IT" b="1" dirty="0" err="1"/>
              <a:t>becomes</a:t>
            </a:r>
            <a:r>
              <a:rPr lang="it-IT" b="1" dirty="0"/>
              <a:t> a </a:t>
            </a:r>
            <a:r>
              <a:rPr lang="it-IT" b="1" dirty="0" err="1"/>
              <a:t>key</a:t>
            </a:r>
            <a:r>
              <a:rPr lang="it-IT" b="1" dirty="0"/>
              <a:t> in the new </a:t>
            </a:r>
            <a:r>
              <a:rPr lang="it-IT" b="1" dirty="0" err="1"/>
              <a:t>dictionary</a:t>
            </a:r>
            <a:r>
              <a:rPr lang="it-IT" b="1" dirty="0"/>
              <a:t>, the </a:t>
            </a:r>
            <a:r>
              <a:rPr lang="it-IT" b="1" dirty="0" err="1"/>
              <a:t>second</a:t>
            </a:r>
            <a:r>
              <a:rPr lang="it-IT" b="1" dirty="0"/>
              <a:t> </a:t>
            </a:r>
            <a:r>
              <a:rPr lang="it-IT" b="1" dirty="0" err="1"/>
              <a:t>object</a:t>
            </a:r>
            <a:r>
              <a:rPr lang="it-IT" b="1" dirty="0"/>
              <a:t> </a:t>
            </a:r>
            <a:r>
              <a:rPr lang="it-IT" b="1" dirty="0" err="1"/>
              <a:t>corrisponding</a:t>
            </a:r>
            <a:r>
              <a:rPr lang="it-IT" b="1" dirty="0"/>
              <a:t> </a:t>
            </a:r>
            <a:r>
              <a:rPr lang="it-IT" b="1" dirty="0" err="1"/>
              <a:t>value</a:t>
            </a:r>
            <a:r>
              <a:rPr lang="it-IT" b="1" dirty="0"/>
              <a:t>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3D4C453-9CD9-2D41-9466-C71A8EA15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962" y="1876374"/>
            <a:ext cx="5969000" cy="1803400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E0524C7-7D7F-E346-914B-46DD7980D0EB}"/>
              </a:ext>
            </a:extLst>
          </p:cNvPr>
          <p:cNvCxnSpPr>
            <a:cxnSpLocks/>
          </p:cNvCxnSpPr>
          <p:nvPr/>
        </p:nvCxnSpPr>
        <p:spPr>
          <a:xfrm>
            <a:off x="2722179" y="3026979"/>
            <a:ext cx="29954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89779E9D-EADF-494E-BD7C-D46E38218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962" y="4171327"/>
            <a:ext cx="2349500" cy="5969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20F1ED5-1603-934B-B588-C8D3DE334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792" y="5095284"/>
            <a:ext cx="2425700" cy="44450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47C4613-3E4B-074B-8FE0-FB2EB34EC977}"/>
              </a:ext>
            </a:extLst>
          </p:cNvPr>
          <p:cNvSpPr txBox="1"/>
          <p:nvPr/>
        </p:nvSpPr>
        <p:spPr>
          <a:xfrm>
            <a:off x="5077372" y="5132868"/>
            <a:ext cx="4676228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The </a:t>
            </a:r>
            <a:r>
              <a:rPr lang="it-IT" b="1" dirty="0" err="1"/>
              <a:t>result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2 for </a:t>
            </a:r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dictionary</a:t>
            </a:r>
            <a:r>
              <a:rPr lang="it-IT" b="1" dirty="0"/>
              <a:t> </a:t>
            </a:r>
            <a:r>
              <a:rPr lang="it-IT" b="1" dirty="0" err="1"/>
              <a:t>created</a:t>
            </a:r>
            <a:r>
              <a:rPr lang="it-IT" b="1" dirty="0"/>
              <a:t>.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43444F0-2D8E-7343-A45D-C2FA0F6AC669}"/>
              </a:ext>
            </a:extLst>
          </p:cNvPr>
          <p:cNvCxnSpPr>
            <a:cxnSpLocks/>
          </p:cNvCxnSpPr>
          <p:nvPr/>
        </p:nvCxnSpPr>
        <p:spPr>
          <a:xfrm>
            <a:off x="4671432" y="5316929"/>
            <a:ext cx="592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B3AD675-193A-D144-A687-97468A594CF3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59D6360-72A3-1641-8B98-162826D2E5BC}"/>
              </a:ext>
            </a:extLst>
          </p:cNvPr>
          <p:cNvSpPr txBox="1"/>
          <p:nvPr/>
        </p:nvSpPr>
        <p:spPr>
          <a:xfrm>
            <a:off x="6382387" y="3817709"/>
            <a:ext cx="810649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FFC000"/>
                </a:solidFill>
              </a:rPr>
              <a:t>output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47985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6E5D30E-FACA-B74B-958D-3D128481BC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2102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Dictionaries</a:t>
            </a:r>
            <a:r>
              <a:rPr lang="it-IT" dirty="0"/>
              <a:t> (</a:t>
            </a:r>
            <a:r>
              <a:rPr lang="it-IT" cap="none" dirty="0"/>
              <a:t>continue)</a:t>
            </a:r>
            <a:endParaRPr lang="it-IT" dirty="0"/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F5792318-F5CC-4B48-B1C6-8AD00964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9680023-D383-3543-8298-D3317073E552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9DDCD51-18D7-B045-8B1C-C3820E718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21" y="2097088"/>
            <a:ext cx="3175000" cy="3175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C1421BB-9727-E14C-BDF0-B2F73071C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21" y="2604294"/>
            <a:ext cx="2298700" cy="3048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C2C0AC0-AC71-544F-99A6-61351E256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21" y="3098800"/>
            <a:ext cx="3136900" cy="3302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046B058-835A-2947-AB99-7030A44A6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121" y="3618706"/>
            <a:ext cx="2743200" cy="2667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33BB7EC-E9B4-964A-AE69-11F7B848D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121" y="4077494"/>
            <a:ext cx="2743200" cy="2667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51FD8A1-4313-5748-9B48-C7CE9F8F6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221" y="4536282"/>
            <a:ext cx="2133600" cy="3429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57279EA4-DB2B-324B-8DB2-636FC5C0A4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018" y="5071270"/>
            <a:ext cx="1778000" cy="31750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7EBB3BC-FBF4-804D-8C3F-550F5C8341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921" y="5580858"/>
            <a:ext cx="2527300" cy="29210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817ADF3-0A2A-6E4D-B00D-43F942AD25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8321" y="6060853"/>
            <a:ext cx="2425700" cy="317500"/>
          </a:xfrm>
          <a:prstGeom prst="rect">
            <a:avLst/>
          </a:prstGeom>
        </p:spPr>
      </p:pic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BA3AC67A-4262-8B4D-BA39-2F39CFA2AD75}"/>
              </a:ext>
            </a:extLst>
          </p:cNvPr>
          <p:cNvCxnSpPr/>
          <p:nvPr/>
        </p:nvCxnSpPr>
        <p:spPr>
          <a:xfrm>
            <a:off x="3742121" y="2255838"/>
            <a:ext cx="12923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A7DE112-C8C7-1F45-AE9C-F2DABEBF0475}"/>
              </a:ext>
            </a:extLst>
          </p:cNvPr>
          <p:cNvCxnSpPr>
            <a:cxnSpLocks/>
          </p:cNvCxnSpPr>
          <p:nvPr/>
        </p:nvCxnSpPr>
        <p:spPr>
          <a:xfrm>
            <a:off x="2865821" y="2756694"/>
            <a:ext cx="2168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916C2001-08F2-AB43-9AB9-0CBCA756F46A}"/>
              </a:ext>
            </a:extLst>
          </p:cNvPr>
          <p:cNvCxnSpPr>
            <a:cxnSpLocks/>
          </p:cNvCxnSpPr>
          <p:nvPr/>
        </p:nvCxnSpPr>
        <p:spPr>
          <a:xfrm>
            <a:off x="3704021" y="3263900"/>
            <a:ext cx="1330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118B1724-EF03-7F43-BF91-CF0B7CED1C25}"/>
              </a:ext>
            </a:extLst>
          </p:cNvPr>
          <p:cNvCxnSpPr>
            <a:cxnSpLocks/>
          </p:cNvCxnSpPr>
          <p:nvPr/>
        </p:nvCxnSpPr>
        <p:spPr>
          <a:xfrm flipV="1">
            <a:off x="3310321" y="3752056"/>
            <a:ext cx="1710000" cy="1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17B51F6F-4842-C34C-8C8D-B378E8D3BEF3}"/>
              </a:ext>
            </a:extLst>
          </p:cNvPr>
          <p:cNvCxnSpPr>
            <a:cxnSpLocks/>
          </p:cNvCxnSpPr>
          <p:nvPr/>
        </p:nvCxnSpPr>
        <p:spPr>
          <a:xfrm flipV="1">
            <a:off x="3310321" y="4208462"/>
            <a:ext cx="1710000" cy="1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C78D50FB-D38D-F04D-A8A4-385BB5E607A6}"/>
              </a:ext>
            </a:extLst>
          </p:cNvPr>
          <p:cNvCxnSpPr>
            <a:cxnSpLocks/>
          </p:cNvCxnSpPr>
          <p:nvPr/>
        </p:nvCxnSpPr>
        <p:spPr>
          <a:xfrm flipV="1">
            <a:off x="2865821" y="4707732"/>
            <a:ext cx="2148501" cy="2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E28418BC-EFF7-4B42-97A0-05E7F64A1C01}"/>
              </a:ext>
            </a:extLst>
          </p:cNvPr>
          <p:cNvCxnSpPr>
            <a:cxnSpLocks/>
          </p:cNvCxnSpPr>
          <p:nvPr/>
        </p:nvCxnSpPr>
        <p:spPr>
          <a:xfrm flipV="1">
            <a:off x="2609222" y="5208261"/>
            <a:ext cx="2405100" cy="12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0E212389-B2F0-1848-AC06-9A1FF8DF0B4A}"/>
              </a:ext>
            </a:extLst>
          </p:cNvPr>
          <p:cNvCxnSpPr>
            <a:cxnSpLocks/>
          </p:cNvCxnSpPr>
          <p:nvPr/>
        </p:nvCxnSpPr>
        <p:spPr>
          <a:xfrm flipV="1">
            <a:off x="3352143" y="5733997"/>
            <a:ext cx="16621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D0B8F746-7896-954B-B488-A0BBFF27FA1F}"/>
              </a:ext>
            </a:extLst>
          </p:cNvPr>
          <p:cNvCxnSpPr>
            <a:cxnSpLocks/>
          </p:cNvCxnSpPr>
          <p:nvPr/>
        </p:nvCxnSpPr>
        <p:spPr>
          <a:xfrm flipV="1">
            <a:off x="3704021" y="6251045"/>
            <a:ext cx="13103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9A0CF7E8-B185-FD41-9266-8D7F5BBAF09A}"/>
              </a:ext>
            </a:extLst>
          </p:cNvPr>
          <p:cNvSpPr txBox="1"/>
          <p:nvPr/>
        </p:nvSpPr>
        <p:spPr>
          <a:xfrm>
            <a:off x="5034454" y="2075332"/>
            <a:ext cx="6811613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Use </a:t>
            </a:r>
            <a:r>
              <a:rPr lang="it-IT" b="1" dirty="0">
                <a:solidFill>
                  <a:srgbClr val="FFC000"/>
                </a:solidFill>
              </a:rPr>
              <a:t>.</a:t>
            </a:r>
            <a:r>
              <a:rPr lang="it-IT" b="1" dirty="0" err="1">
                <a:solidFill>
                  <a:srgbClr val="FFC000"/>
                </a:solidFill>
              </a:rPr>
              <a:t>get</a:t>
            </a:r>
            <a:r>
              <a:rPr lang="it-IT" b="1" dirty="0">
                <a:solidFill>
                  <a:srgbClr val="FFC000"/>
                </a:solidFill>
              </a:rPr>
              <a:t>()</a:t>
            </a:r>
            <a:r>
              <a:rPr lang="it-IT" b="1" dirty="0"/>
              <a:t> to </a:t>
            </a:r>
            <a:r>
              <a:rPr lang="it-IT" b="1" dirty="0" err="1"/>
              <a:t>access</a:t>
            </a:r>
            <a:r>
              <a:rPr lang="it-IT" b="1" dirty="0"/>
              <a:t> the </a:t>
            </a:r>
            <a:r>
              <a:rPr lang="it-IT" b="1" dirty="0" err="1"/>
              <a:t>value</a:t>
            </a:r>
            <a:r>
              <a:rPr lang="it-IT" b="1" dirty="0"/>
              <a:t> of the </a:t>
            </a:r>
            <a:r>
              <a:rPr lang="it-IT" b="1" dirty="0" err="1"/>
              <a:t>key</a:t>
            </a:r>
            <a:r>
              <a:rPr lang="it-IT" b="1" dirty="0"/>
              <a:t> </a:t>
            </a:r>
            <a:r>
              <a:rPr lang="it-IT" b="1" dirty="0" err="1">
                <a:solidFill>
                  <a:srgbClr val="FFC000"/>
                </a:solidFill>
              </a:rPr>
              <a:t>three</a:t>
            </a:r>
            <a:r>
              <a:rPr lang="it-IT" b="1" dirty="0"/>
              <a:t>.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AF368619-1BA2-984C-85C0-3E201955DC9E}"/>
              </a:ext>
            </a:extLst>
          </p:cNvPr>
          <p:cNvSpPr txBox="1"/>
          <p:nvPr/>
        </p:nvSpPr>
        <p:spPr>
          <a:xfrm>
            <a:off x="5052421" y="2560782"/>
            <a:ext cx="6793647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This</a:t>
            </a:r>
            <a:r>
              <a:rPr lang="it-IT" b="1" dirty="0"/>
              <a:t> </a:t>
            </a:r>
            <a:r>
              <a:rPr lang="it-IT" b="1" dirty="0" err="1"/>
              <a:t>notation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used</a:t>
            </a:r>
            <a:r>
              <a:rPr lang="it-IT" b="1" dirty="0"/>
              <a:t> for </a:t>
            </a:r>
            <a:r>
              <a:rPr lang="it-IT" b="1" dirty="0" err="1">
                <a:solidFill>
                  <a:srgbClr val="FFC000"/>
                </a:solidFill>
              </a:rPr>
              <a:t>add</a:t>
            </a:r>
            <a:r>
              <a:rPr lang="it-IT" b="1" dirty="0"/>
              <a:t> an item to the </a:t>
            </a:r>
            <a:r>
              <a:rPr lang="it-IT" b="1" dirty="0" err="1"/>
              <a:t>dictionary</a:t>
            </a:r>
            <a:r>
              <a:rPr lang="it-IT" b="1" dirty="0"/>
              <a:t>.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4D2DF06-091D-8347-BC1E-8B5139B6D55E}"/>
              </a:ext>
            </a:extLst>
          </p:cNvPr>
          <p:cNvSpPr txBox="1"/>
          <p:nvPr/>
        </p:nvSpPr>
        <p:spPr>
          <a:xfrm>
            <a:off x="5052421" y="3080688"/>
            <a:ext cx="6793645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This</a:t>
            </a:r>
            <a:r>
              <a:rPr lang="it-IT" b="1" dirty="0"/>
              <a:t> </a:t>
            </a:r>
            <a:r>
              <a:rPr lang="it-IT" b="1" dirty="0" err="1"/>
              <a:t>method</a:t>
            </a:r>
            <a:r>
              <a:rPr lang="it-IT" b="1" dirty="0"/>
              <a:t> </a:t>
            </a:r>
            <a:r>
              <a:rPr lang="it-IT" b="1" dirty="0" err="1">
                <a:solidFill>
                  <a:srgbClr val="FFC000"/>
                </a:solidFill>
              </a:rPr>
              <a:t>removes</a:t>
            </a:r>
            <a:r>
              <a:rPr lang="it-IT" b="1" dirty="0"/>
              <a:t> the item with the </a:t>
            </a:r>
            <a:r>
              <a:rPr lang="it-IT" b="1" dirty="0" err="1"/>
              <a:t>provided</a:t>
            </a:r>
            <a:r>
              <a:rPr lang="it-IT" b="1" dirty="0"/>
              <a:t> </a:t>
            </a:r>
            <a:r>
              <a:rPr lang="it-IT" b="1" dirty="0" err="1"/>
              <a:t>key</a:t>
            </a:r>
            <a:r>
              <a:rPr lang="it-IT" b="1" dirty="0"/>
              <a:t>.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E7635CBF-D517-3247-8921-AF729FBFF5C0}"/>
              </a:ext>
            </a:extLst>
          </p:cNvPr>
          <p:cNvSpPr txBox="1"/>
          <p:nvPr/>
        </p:nvSpPr>
        <p:spPr>
          <a:xfrm>
            <a:off x="5043438" y="3646158"/>
            <a:ext cx="6793644" cy="646331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FFC000"/>
                </a:solidFill>
              </a:rPr>
              <a:t>.</a:t>
            </a:r>
            <a:r>
              <a:rPr lang="it-IT" b="1" dirty="0" err="1">
                <a:solidFill>
                  <a:srgbClr val="FFC000"/>
                </a:solidFill>
              </a:rPr>
              <a:t>popitem</a:t>
            </a:r>
            <a:r>
              <a:rPr lang="it-IT" b="1" dirty="0">
                <a:solidFill>
                  <a:srgbClr val="FFC000"/>
                </a:solidFill>
              </a:rPr>
              <a:t>()</a:t>
            </a:r>
            <a:r>
              <a:rPr lang="it-IT" b="1" dirty="0"/>
              <a:t> can be </a:t>
            </a:r>
            <a:r>
              <a:rPr lang="it-IT" b="1" dirty="0" err="1"/>
              <a:t>used</a:t>
            </a:r>
            <a:r>
              <a:rPr lang="it-IT" b="1" dirty="0"/>
              <a:t> to </a:t>
            </a:r>
            <a:r>
              <a:rPr lang="it-IT" b="1" dirty="0" err="1"/>
              <a:t>remove</a:t>
            </a:r>
            <a:r>
              <a:rPr lang="it-IT" b="1" dirty="0"/>
              <a:t> and </a:t>
            </a:r>
            <a:r>
              <a:rPr lang="it-IT" b="1" dirty="0" err="1"/>
              <a:t>return</a:t>
            </a:r>
            <a:r>
              <a:rPr lang="it-IT" b="1" dirty="0"/>
              <a:t> an </a:t>
            </a:r>
            <a:r>
              <a:rPr lang="it-IT" b="1" dirty="0" err="1"/>
              <a:t>arbitrary</a:t>
            </a:r>
            <a:r>
              <a:rPr lang="it-IT" b="1" dirty="0"/>
              <a:t> item </a:t>
            </a:r>
            <a:r>
              <a:rPr lang="it-IT" b="1" dirty="0">
                <a:solidFill>
                  <a:srgbClr val="FFC000"/>
                </a:solidFill>
              </a:rPr>
              <a:t>(</a:t>
            </a:r>
            <a:r>
              <a:rPr lang="it-IT" b="1" dirty="0" err="1">
                <a:solidFill>
                  <a:srgbClr val="FFC000"/>
                </a:solidFill>
              </a:rPr>
              <a:t>key</a:t>
            </a:r>
            <a:r>
              <a:rPr lang="it-IT" b="1" dirty="0">
                <a:solidFill>
                  <a:srgbClr val="FFC000"/>
                </a:solidFill>
              </a:rPr>
              <a:t>, </a:t>
            </a:r>
            <a:r>
              <a:rPr lang="it-IT" b="1" dirty="0" err="1">
                <a:solidFill>
                  <a:srgbClr val="FFC000"/>
                </a:solidFill>
              </a:rPr>
              <a:t>value</a:t>
            </a:r>
            <a:r>
              <a:rPr lang="it-IT" b="1" dirty="0">
                <a:solidFill>
                  <a:srgbClr val="FFC000"/>
                </a:solidFill>
              </a:rPr>
              <a:t>)</a:t>
            </a:r>
            <a:r>
              <a:rPr lang="it-IT" b="1" dirty="0"/>
              <a:t> from the </a:t>
            </a:r>
            <a:r>
              <a:rPr lang="it-IT" b="1" dirty="0" err="1"/>
              <a:t>dictionary</a:t>
            </a:r>
            <a:r>
              <a:rPr lang="it-IT" b="1" dirty="0"/>
              <a:t> (</a:t>
            </a:r>
            <a:r>
              <a:rPr lang="it-IT" b="1" dirty="0" err="1"/>
              <a:t>removes</a:t>
            </a:r>
            <a:r>
              <a:rPr lang="it-IT" b="1" dirty="0"/>
              <a:t> the first of a list).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72D22659-FEC6-C549-AAC8-8D028DCBECA7}"/>
              </a:ext>
            </a:extLst>
          </p:cNvPr>
          <p:cNvSpPr txBox="1"/>
          <p:nvPr/>
        </p:nvSpPr>
        <p:spPr>
          <a:xfrm>
            <a:off x="5052422" y="4510644"/>
            <a:ext cx="6519468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FFC000"/>
                </a:solidFill>
              </a:rPr>
              <a:t>del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used</a:t>
            </a:r>
            <a:r>
              <a:rPr lang="it-IT" b="1" dirty="0"/>
              <a:t> to delete a </a:t>
            </a:r>
            <a:r>
              <a:rPr lang="it-IT" b="1" dirty="0" err="1"/>
              <a:t>particular</a:t>
            </a:r>
            <a:r>
              <a:rPr lang="it-IT" b="1" dirty="0"/>
              <a:t> item in the </a:t>
            </a:r>
            <a:r>
              <a:rPr lang="it-IT" b="1" dirty="0" err="1"/>
              <a:t>dictionary</a:t>
            </a:r>
            <a:r>
              <a:rPr lang="it-IT" b="1" dirty="0"/>
              <a:t>.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9CFC62BF-E53C-4342-81E3-0BA30BE51BC5}"/>
              </a:ext>
            </a:extLst>
          </p:cNvPr>
          <p:cNvSpPr txBox="1"/>
          <p:nvPr/>
        </p:nvSpPr>
        <p:spPr>
          <a:xfrm>
            <a:off x="5052422" y="5030832"/>
            <a:ext cx="6519468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FFC000"/>
                </a:solidFill>
              </a:rPr>
              <a:t>.</a:t>
            </a:r>
            <a:r>
              <a:rPr lang="it-IT" b="1" dirty="0" err="1">
                <a:solidFill>
                  <a:srgbClr val="FFC000"/>
                </a:solidFill>
              </a:rPr>
              <a:t>clear</a:t>
            </a:r>
            <a:r>
              <a:rPr lang="it-IT" b="1" dirty="0">
                <a:solidFill>
                  <a:srgbClr val="FFC000"/>
                </a:solidFill>
              </a:rPr>
              <a:t>()</a:t>
            </a:r>
            <a:r>
              <a:rPr lang="it-IT" b="1" dirty="0"/>
              <a:t> </a:t>
            </a:r>
            <a:r>
              <a:rPr lang="it-IT" b="1" dirty="0" err="1"/>
              <a:t>removes</a:t>
            </a:r>
            <a:r>
              <a:rPr lang="it-IT" b="1" dirty="0"/>
              <a:t> </a:t>
            </a:r>
            <a:r>
              <a:rPr lang="it-IT" b="1" dirty="0" err="1"/>
              <a:t>all</a:t>
            </a:r>
            <a:r>
              <a:rPr lang="it-IT" b="1" dirty="0"/>
              <a:t> </a:t>
            </a:r>
            <a:r>
              <a:rPr lang="it-IT" b="1" dirty="0" err="1"/>
              <a:t>items</a:t>
            </a:r>
            <a:r>
              <a:rPr lang="it-IT" b="1" dirty="0"/>
              <a:t>.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E0118F7-9812-3A46-B60C-C7E7A02AD822}"/>
              </a:ext>
            </a:extLst>
          </p:cNvPr>
          <p:cNvSpPr txBox="1"/>
          <p:nvPr/>
        </p:nvSpPr>
        <p:spPr>
          <a:xfrm>
            <a:off x="5052422" y="5542242"/>
            <a:ext cx="6340792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Return a new </a:t>
            </a:r>
            <a:r>
              <a:rPr lang="it-IT" b="1" dirty="0" err="1"/>
              <a:t>view</a:t>
            </a:r>
            <a:r>
              <a:rPr lang="it-IT" b="1" dirty="0"/>
              <a:t> of the </a:t>
            </a:r>
            <a:r>
              <a:rPr lang="it-IT" b="1" dirty="0" err="1"/>
              <a:t>dictionary’s</a:t>
            </a:r>
            <a:r>
              <a:rPr lang="it-IT" b="1" dirty="0"/>
              <a:t> </a:t>
            </a:r>
            <a:r>
              <a:rPr lang="it-IT" b="1" dirty="0" err="1"/>
              <a:t>items</a:t>
            </a:r>
            <a:r>
              <a:rPr lang="it-IT" b="1" dirty="0"/>
              <a:t> (</a:t>
            </a:r>
            <a:r>
              <a:rPr lang="it-IT" b="1" dirty="0" err="1"/>
              <a:t>key</a:t>
            </a:r>
            <a:r>
              <a:rPr lang="it-IT" b="1" dirty="0"/>
              <a:t>, </a:t>
            </a:r>
            <a:r>
              <a:rPr lang="it-IT" b="1" dirty="0" err="1"/>
              <a:t>value</a:t>
            </a:r>
            <a:r>
              <a:rPr lang="it-IT" b="1" dirty="0"/>
              <a:t>).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6E6595A-725E-694A-80C9-89735D3D8E67}"/>
              </a:ext>
            </a:extLst>
          </p:cNvPr>
          <p:cNvSpPr txBox="1"/>
          <p:nvPr/>
        </p:nvSpPr>
        <p:spPr>
          <a:xfrm>
            <a:off x="5052422" y="6066467"/>
            <a:ext cx="6340792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Return a new </a:t>
            </a:r>
            <a:r>
              <a:rPr lang="it-IT" b="1" dirty="0" err="1"/>
              <a:t>view</a:t>
            </a:r>
            <a:r>
              <a:rPr lang="it-IT" b="1" dirty="0"/>
              <a:t> of the </a:t>
            </a:r>
            <a:r>
              <a:rPr lang="it-IT" b="1" dirty="0" err="1"/>
              <a:t>dictionary’s</a:t>
            </a:r>
            <a:r>
              <a:rPr lang="it-IT" b="1" dirty="0"/>
              <a:t> </a:t>
            </a:r>
            <a:r>
              <a:rPr lang="it-IT" b="1" dirty="0" err="1"/>
              <a:t>keys</a:t>
            </a:r>
            <a:r>
              <a:rPr lang="it-IT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2198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95C8CA1-CD90-7C46-8D60-747E84B072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</a:t>
            </a:r>
            <a:r>
              <a:rPr lang="it-IT" dirty="0" err="1"/>
              <a:t>if</a:t>
            </a:r>
            <a:r>
              <a:rPr lang="it-IT" dirty="0"/>
              <a:t> </a:t>
            </a:r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F5792318-F5CC-4B48-B1C6-8AD00964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C9554C6-7860-3447-AD94-DCDAF68E5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12" y="2097088"/>
            <a:ext cx="2841629" cy="361002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418C0C-194E-F140-854C-09080EAFC8EB}"/>
              </a:ext>
            </a:extLst>
          </p:cNvPr>
          <p:cNvSpPr txBox="1"/>
          <p:nvPr/>
        </p:nvSpPr>
        <p:spPr>
          <a:xfrm>
            <a:off x="6301420" y="1839515"/>
            <a:ext cx="3795822" cy="2308324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There</a:t>
            </a:r>
            <a:r>
              <a:rPr lang="it-IT" b="1" dirty="0"/>
              <a:t> can be zero or more </a:t>
            </a:r>
            <a:r>
              <a:rPr lang="it-IT" b="1" dirty="0" err="1"/>
              <a:t>elif</a:t>
            </a:r>
            <a:r>
              <a:rPr lang="it-IT" b="1" dirty="0"/>
              <a:t> </a:t>
            </a:r>
            <a:r>
              <a:rPr lang="it-IT" b="1" dirty="0" err="1"/>
              <a:t>parts</a:t>
            </a:r>
            <a:r>
              <a:rPr lang="it-IT" b="1" dirty="0"/>
              <a:t>, and the else part </a:t>
            </a:r>
            <a:r>
              <a:rPr lang="it-IT" b="1" dirty="0" err="1"/>
              <a:t>is</a:t>
            </a:r>
            <a:r>
              <a:rPr lang="it-IT" b="1" dirty="0"/>
              <a:t> optional. The keyword </a:t>
            </a:r>
            <a:r>
              <a:rPr lang="it-IT" b="1" dirty="0" err="1"/>
              <a:t>elif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short for «</a:t>
            </a:r>
            <a:r>
              <a:rPr lang="it-IT" b="1" dirty="0">
                <a:solidFill>
                  <a:srgbClr val="FFC000"/>
                </a:solidFill>
              </a:rPr>
              <a:t>else </a:t>
            </a:r>
            <a:r>
              <a:rPr lang="it-IT" b="1" dirty="0" err="1">
                <a:solidFill>
                  <a:srgbClr val="FFC000"/>
                </a:solidFill>
              </a:rPr>
              <a:t>if</a:t>
            </a:r>
            <a:r>
              <a:rPr lang="it-IT" b="1" dirty="0"/>
              <a:t>», and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usefull</a:t>
            </a:r>
            <a:r>
              <a:rPr lang="it-IT" b="1" dirty="0"/>
              <a:t> to </a:t>
            </a:r>
            <a:r>
              <a:rPr lang="it-IT" b="1" dirty="0" err="1"/>
              <a:t>avoid</a:t>
            </a:r>
            <a:r>
              <a:rPr lang="it-IT" b="1" dirty="0"/>
              <a:t> </a:t>
            </a:r>
            <a:r>
              <a:rPr lang="it-IT" b="1" dirty="0" err="1"/>
              <a:t>excessive</a:t>
            </a:r>
            <a:r>
              <a:rPr lang="it-IT" b="1" dirty="0"/>
              <a:t> </a:t>
            </a:r>
            <a:r>
              <a:rPr lang="it-IT" b="1" dirty="0" err="1"/>
              <a:t>indentation</a:t>
            </a:r>
            <a:r>
              <a:rPr lang="it-IT" b="1" dirty="0"/>
              <a:t>. An </a:t>
            </a:r>
            <a:r>
              <a:rPr lang="it-IT" b="1" dirty="0" err="1">
                <a:solidFill>
                  <a:srgbClr val="FFC000"/>
                </a:solidFill>
              </a:rPr>
              <a:t>if</a:t>
            </a:r>
            <a:r>
              <a:rPr lang="it-IT" b="1" dirty="0">
                <a:solidFill>
                  <a:srgbClr val="FFC000"/>
                </a:solidFill>
              </a:rPr>
              <a:t>…</a:t>
            </a:r>
            <a:r>
              <a:rPr lang="it-IT" b="1" dirty="0" err="1">
                <a:solidFill>
                  <a:srgbClr val="FFC000"/>
                </a:solidFill>
              </a:rPr>
              <a:t>elif</a:t>
            </a:r>
            <a:r>
              <a:rPr lang="it-IT" b="1" dirty="0">
                <a:solidFill>
                  <a:srgbClr val="FFC000"/>
                </a:solidFill>
              </a:rPr>
              <a:t>…</a:t>
            </a:r>
            <a:r>
              <a:rPr lang="it-IT" b="1" dirty="0" err="1">
                <a:solidFill>
                  <a:srgbClr val="FFC000"/>
                </a:solidFill>
              </a:rPr>
              <a:t>elif</a:t>
            </a:r>
            <a:r>
              <a:rPr lang="it-IT" b="1" dirty="0">
                <a:solidFill>
                  <a:srgbClr val="FFC000"/>
                </a:solidFill>
              </a:rPr>
              <a:t>…</a:t>
            </a:r>
            <a:r>
              <a:rPr lang="it-IT" b="1" dirty="0"/>
              <a:t> </a:t>
            </a:r>
            <a:r>
              <a:rPr lang="it-IT" b="1" dirty="0" err="1"/>
              <a:t>sequence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a </a:t>
            </a:r>
            <a:r>
              <a:rPr lang="it-IT" b="1" dirty="0" err="1"/>
              <a:t>substitute</a:t>
            </a:r>
            <a:r>
              <a:rPr lang="it-IT" b="1" dirty="0"/>
              <a:t> for the </a:t>
            </a:r>
            <a:r>
              <a:rPr lang="it-IT" b="1" dirty="0" err="1"/>
              <a:t>switch</a:t>
            </a:r>
            <a:r>
              <a:rPr lang="it-IT" b="1" dirty="0"/>
              <a:t> or case statement </a:t>
            </a:r>
            <a:r>
              <a:rPr lang="it-IT" b="1" dirty="0" err="1"/>
              <a:t>found</a:t>
            </a:r>
            <a:r>
              <a:rPr lang="it-IT" b="1" dirty="0"/>
              <a:t> in </a:t>
            </a:r>
            <a:r>
              <a:rPr lang="it-IT" b="1" dirty="0" err="1"/>
              <a:t>other</a:t>
            </a:r>
            <a:r>
              <a:rPr lang="it-IT" b="1" dirty="0"/>
              <a:t> </a:t>
            </a:r>
            <a:r>
              <a:rPr lang="it-IT" b="1" dirty="0" err="1"/>
              <a:t>languages</a:t>
            </a:r>
            <a:r>
              <a:rPr lang="it-IT" b="1" dirty="0"/>
              <a:t>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A76BAF1-46DC-0F4A-9BC5-9882242CC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054" y="5013987"/>
            <a:ext cx="2524732" cy="551854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A1B595EE-146C-D745-8336-9911E591955F}"/>
              </a:ext>
            </a:extLst>
          </p:cNvPr>
          <p:cNvCxnSpPr/>
          <p:nvPr/>
        </p:nvCxnSpPr>
        <p:spPr>
          <a:xfrm>
            <a:off x="3310759" y="5009870"/>
            <a:ext cx="17282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C33CB09-840F-994B-98C0-CA56F5CC66A2}"/>
              </a:ext>
            </a:extLst>
          </p:cNvPr>
          <p:cNvSpPr txBox="1"/>
          <p:nvPr/>
        </p:nvSpPr>
        <p:spPr>
          <a:xfrm>
            <a:off x="5039054" y="4644655"/>
            <a:ext cx="2507374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In </a:t>
            </a:r>
            <a:r>
              <a:rPr lang="it-IT" b="1" dirty="0" err="1"/>
              <a:t>this</a:t>
            </a:r>
            <a:r>
              <a:rPr lang="it-IT" b="1" dirty="0"/>
              <a:t> case the </a:t>
            </a:r>
            <a:r>
              <a:rPr lang="it-IT" b="1" dirty="0" err="1"/>
              <a:t>result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: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B3F37B4-A1BE-6442-A5BC-0CF045061224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</p:spTree>
    <p:extLst>
      <p:ext uri="{BB962C8B-B14F-4D97-AF65-F5344CB8AC3E}">
        <p14:creationId xmlns:p14="http://schemas.microsoft.com/office/powerpoint/2010/main" val="359358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EA37A614-9D9D-9B4E-91E2-470F846D93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for </a:t>
            </a:r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F5792318-F5CC-4B48-B1C6-8AD00964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B3F37B4-A1BE-6442-A5BC-0CF045061224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4096BE6-74E2-F745-8DB2-88580554E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007" y="1357803"/>
            <a:ext cx="736627" cy="244786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AB39F1D-DBA8-0C44-B0F1-B99A06A32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000" y="3402068"/>
            <a:ext cx="203200" cy="12573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1FF02DA-3A38-A149-899B-547DA1B2F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9569" y="5137680"/>
            <a:ext cx="215900" cy="1257300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01613813-95D6-2D4C-B548-CCE22CA32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010" y="2207447"/>
            <a:ext cx="6756400" cy="3048000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03A22B2-5D58-454D-A943-9B35DA1466D9}"/>
              </a:ext>
            </a:extLst>
          </p:cNvPr>
          <p:cNvCxnSpPr>
            <a:cxnSpLocks/>
          </p:cNvCxnSpPr>
          <p:nvPr/>
        </p:nvCxnSpPr>
        <p:spPr>
          <a:xfrm flipV="1">
            <a:off x="3972910" y="2690649"/>
            <a:ext cx="5686097" cy="25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25BC4A53-623B-9243-BD31-69170AC2E48E}"/>
              </a:ext>
            </a:extLst>
          </p:cNvPr>
          <p:cNvCxnSpPr>
            <a:cxnSpLocks/>
          </p:cNvCxnSpPr>
          <p:nvPr/>
        </p:nvCxnSpPr>
        <p:spPr>
          <a:xfrm flipV="1">
            <a:off x="3972910" y="4030718"/>
            <a:ext cx="513955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BB2FAB6C-77F0-DF41-9BE9-C4E693E01353}"/>
              </a:ext>
            </a:extLst>
          </p:cNvPr>
          <p:cNvCxnSpPr>
            <a:cxnSpLocks/>
          </p:cNvCxnSpPr>
          <p:nvPr/>
        </p:nvCxnSpPr>
        <p:spPr>
          <a:xfrm>
            <a:off x="5074210" y="4927478"/>
            <a:ext cx="4038259" cy="742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15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2737E41E-7C7A-7A40-A48D-BE454537E9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flow – </a:t>
            </a:r>
            <a:r>
              <a:rPr lang="it-IT" dirty="0" err="1"/>
              <a:t>while</a:t>
            </a:r>
            <a:r>
              <a:rPr lang="it-IT" dirty="0"/>
              <a:t> (</a:t>
            </a:r>
            <a:r>
              <a:rPr lang="it-IT" cap="none" dirty="0"/>
              <a:t>break and continue</a:t>
            </a:r>
            <a:r>
              <a:rPr lang="it-IT" dirty="0"/>
              <a:t>)  </a:t>
            </a:r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F5792318-F5CC-4B48-B1C6-8AD00964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B3F37B4-A1BE-6442-A5BC-0CF045061224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7B146C3-9991-2C43-AC17-AC73BA3B8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701" y="1946053"/>
            <a:ext cx="2324100" cy="44323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7DAB88F-0589-934C-AAFF-39FFBE7C5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956" y="2599914"/>
            <a:ext cx="241300" cy="10541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AC927D8-6C77-9C48-9B3D-7DE5042E2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435" y="5158391"/>
            <a:ext cx="254000" cy="78740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9C6B5EED-55D1-C54C-A88B-2DD6C70435DB}"/>
              </a:ext>
            </a:extLst>
          </p:cNvPr>
          <p:cNvCxnSpPr>
            <a:cxnSpLocks/>
          </p:cNvCxnSpPr>
          <p:nvPr/>
        </p:nvCxnSpPr>
        <p:spPr>
          <a:xfrm flipV="1">
            <a:off x="3845910" y="3147984"/>
            <a:ext cx="1199055" cy="13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F830E882-1E00-6241-A0F6-BC0935527B9C}"/>
              </a:ext>
            </a:extLst>
          </p:cNvPr>
          <p:cNvCxnSpPr>
            <a:cxnSpLocks/>
          </p:cNvCxnSpPr>
          <p:nvPr/>
        </p:nvCxnSpPr>
        <p:spPr>
          <a:xfrm flipV="1">
            <a:off x="3483303" y="5583621"/>
            <a:ext cx="1199055" cy="13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FE7E8B9-8A20-EA4E-A4A0-0DEDC1CBAC71}"/>
              </a:ext>
            </a:extLst>
          </p:cNvPr>
          <p:cNvSpPr txBox="1"/>
          <p:nvPr/>
        </p:nvSpPr>
        <p:spPr>
          <a:xfrm>
            <a:off x="5574978" y="5155559"/>
            <a:ext cx="5351524" cy="646331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The </a:t>
            </a:r>
            <a:r>
              <a:rPr lang="it-IT" b="1" dirty="0">
                <a:solidFill>
                  <a:srgbClr val="FFC000"/>
                </a:solidFill>
              </a:rPr>
              <a:t>break</a:t>
            </a:r>
            <a:r>
              <a:rPr lang="it-IT" b="1" dirty="0"/>
              <a:t> statement in </a:t>
            </a:r>
            <a:r>
              <a:rPr lang="it-IT" b="1" dirty="0" err="1"/>
              <a:t>Python</a:t>
            </a:r>
            <a:r>
              <a:rPr lang="it-IT" b="1" dirty="0"/>
              <a:t> </a:t>
            </a:r>
            <a:r>
              <a:rPr lang="it-IT" b="1" dirty="0" err="1"/>
              <a:t>terminates</a:t>
            </a:r>
            <a:r>
              <a:rPr lang="it-IT" b="1" dirty="0"/>
              <a:t> the </a:t>
            </a:r>
            <a:r>
              <a:rPr lang="it-IT" b="1" dirty="0" err="1"/>
              <a:t>current</a:t>
            </a:r>
            <a:r>
              <a:rPr lang="it-IT" b="1" dirty="0"/>
              <a:t> </a:t>
            </a:r>
            <a:r>
              <a:rPr lang="it-IT" b="1" dirty="0" err="1"/>
              <a:t>loop</a:t>
            </a:r>
            <a:r>
              <a:rPr lang="it-IT" b="1" dirty="0"/>
              <a:t> and </a:t>
            </a:r>
            <a:r>
              <a:rPr lang="it-IT" b="1" dirty="0" err="1"/>
              <a:t>resumes</a:t>
            </a:r>
            <a:r>
              <a:rPr lang="it-IT" b="1" dirty="0"/>
              <a:t> </a:t>
            </a:r>
            <a:r>
              <a:rPr lang="it-IT" b="1" dirty="0" err="1"/>
              <a:t>execution</a:t>
            </a:r>
            <a:r>
              <a:rPr lang="it-IT" b="1" dirty="0"/>
              <a:t> </a:t>
            </a:r>
            <a:r>
              <a:rPr lang="it-IT" b="1" dirty="0" err="1"/>
              <a:t>at</a:t>
            </a:r>
            <a:r>
              <a:rPr lang="it-IT" b="1" dirty="0"/>
              <a:t> the </a:t>
            </a:r>
            <a:r>
              <a:rPr lang="it-IT" b="1" dirty="0" err="1"/>
              <a:t>next</a:t>
            </a:r>
            <a:r>
              <a:rPr lang="it-IT" b="1" dirty="0"/>
              <a:t> statement.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571F7C2-6886-7C43-8818-A5F9B2B51498}"/>
              </a:ext>
            </a:extLst>
          </p:cNvPr>
          <p:cNvSpPr txBox="1"/>
          <p:nvPr/>
        </p:nvSpPr>
        <p:spPr>
          <a:xfrm>
            <a:off x="5574979" y="2462677"/>
            <a:ext cx="5351524" cy="1477328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The </a:t>
            </a:r>
            <a:r>
              <a:rPr lang="it-IT" b="1" dirty="0">
                <a:solidFill>
                  <a:srgbClr val="FFC000"/>
                </a:solidFill>
              </a:rPr>
              <a:t>continue</a:t>
            </a:r>
            <a:r>
              <a:rPr lang="it-IT" b="1" dirty="0"/>
              <a:t> statement in </a:t>
            </a:r>
            <a:r>
              <a:rPr lang="it-IT" b="1" dirty="0" err="1"/>
              <a:t>Python</a:t>
            </a:r>
            <a:r>
              <a:rPr lang="it-IT" b="1" dirty="0"/>
              <a:t> </a:t>
            </a:r>
            <a:r>
              <a:rPr lang="it-IT" b="1" dirty="0" err="1"/>
              <a:t>returns</a:t>
            </a:r>
            <a:r>
              <a:rPr lang="it-IT" b="1" dirty="0"/>
              <a:t> the control to the </a:t>
            </a:r>
            <a:r>
              <a:rPr lang="it-IT" b="1" dirty="0" err="1"/>
              <a:t>beginning</a:t>
            </a:r>
            <a:r>
              <a:rPr lang="it-IT" b="1" dirty="0"/>
              <a:t> of the </a:t>
            </a:r>
            <a:r>
              <a:rPr lang="it-IT" b="1" dirty="0" err="1"/>
              <a:t>while</a:t>
            </a:r>
            <a:r>
              <a:rPr lang="it-IT" b="1" dirty="0"/>
              <a:t> </a:t>
            </a:r>
            <a:r>
              <a:rPr lang="it-IT" b="1" dirty="0" err="1"/>
              <a:t>loop</a:t>
            </a:r>
            <a:r>
              <a:rPr lang="it-IT" b="1" dirty="0"/>
              <a:t>. The</a:t>
            </a:r>
            <a:r>
              <a:rPr lang="it-IT" b="1"/>
              <a:t> continue statement </a:t>
            </a:r>
            <a:r>
              <a:rPr lang="it-IT" b="1" dirty="0" err="1"/>
              <a:t>rejects</a:t>
            </a:r>
            <a:r>
              <a:rPr lang="it-IT" b="1" dirty="0"/>
              <a:t> </a:t>
            </a:r>
            <a:r>
              <a:rPr lang="it-IT" b="1" dirty="0" err="1"/>
              <a:t>all</a:t>
            </a:r>
            <a:r>
              <a:rPr lang="it-IT" b="1" dirty="0"/>
              <a:t> the </a:t>
            </a:r>
            <a:r>
              <a:rPr lang="it-IT" b="1" dirty="0" err="1"/>
              <a:t>remaining</a:t>
            </a:r>
            <a:r>
              <a:rPr lang="it-IT" b="1" dirty="0"/>
              <a:t> </a:t>
            </a:r>
            <a:r>
              <a:rPr lang="it-IT" b="1" dirty="0" err="1"/>
              <a:t>statements</a:t>
            </a:r>
            <a:r>
              <a:rPr lang="it-IT" b="1" dirty="0"/>
              <a:t> in the </a:t>
            </a:r>
            <a:r>
              <a:rPr lang="it-IT" b="1" dirty="0" err="1"/>
              <a:t>current</a:t>
            </a:r>
            <a:r>
              <a:rPr lang="it-IT" b="1" dirty="0"/>
              <a:t> </a:t>
            </a:r>
            <a:r>
              <a:rPr lang="it-IT" b="1" dirty="0" err="1"/>
              <a:t>iteration</a:t>
            </a:r>
            <a:r>
              <a:rPr lang="it-IT" b="1" dirty="0"/>
              <a:t> of the </a:t>
            </a:r>
            <a:r>
              <a:rPr lang="it-IT" b="1" dirty="0" err="1"/>
              <a:t>loop</a:t>
            </a:r>
            <a:r>
              <a:rPr lang="it-IT" b="1" dirty="0"/>
              <a:t> and </a:t>
            </a:r>
            <a:r>
              <a:rPr lang="it-IT" b="1" dirty="0" err="1"/>
              <a:t>moves</a:t>
            </a:r>
            <a:r>
              <a:rPr lang="it-IT" b="1" dirty="0"/>
              <a:t> the control back to the top of the </a:t>
            </a:r>
            <a:r>
              <a:rPr lang="it-IT" b="1" dirty="0" err="1"/>
              <a:t>loop</a:t>
            </a:r>
            <a:r>
              <a:rPr lang="it-IT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04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C57C0DA3-0ABC-AD4C-B41F-2AF2D3B72E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630173" cy="1478570"/>
          </a:xfrm>
        </p:spPr>
        <p:txBody>
          <a:bodyPr/>
          <a:lstStyle/>
          <a:p>
            <a:r>
              <a:rPr lang="it-IT" dirty="0" err="1"/>
              <a:t>SOCKETs</a:t>
            </a:r>
            <a:r>
              <a:rPr lang="it-IT" dirty="0"/>
              <a:t> – </a:t>
            </a:r>
            <a:r>
              <a:rPr lang="it-IT" dirty="0" err="1"/>
              <a:t>echo</a:t>
            </a:r>
            <a:r>
              <a:rPr lang="it-IT" dirty="0"/>
              <a:t> server (1 </a:t>
            </a:r>
            <a:r>
              <a:rPr lang="it-IT" dirty="0" err="1"/>
              <a:t>interaction</a:t>
            </a:r>
            <a:r>
              <a:rPr lang="it-IT" dirty="0"/>
              <a:t> and </a:t>
            </a:r>
            <a:r>
              <a:rPr lang="it-IT" dirty="0" err="1"/>
              <a:t>close</a:t>
            </a:r>
            <a:r>
              <a:rPr lang="it-IT" dirty="0"/>
              <a:t>)</a:t>
            </a:r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F5792318-F5CC-4B48-B1C6-8AD00964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B3F37B4-A1BE-6442-A5BC-0CF045061224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42CD382-C4F1-A747-9B57-DD72D0ED5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30" y="2072739"/>
            <a:ext cx="5276030" cy="412305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76537B8-F5D2-B44D-82FD-80D91E3A4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681" y="2309435"/>
            <a:ext cx="5142100" cy="302982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F23E309-FBD2-F747-9BD1-3D59CFD64E99}"/>
              </a:ext>
            </a:extLst>
          </p:cNvPr>
          <p:cNvSpPr txBox="1"/>
          <p:nvPr/>
        </p:nvSpPr>
        <p:spPr>
          <a:xfrm>
            <a:off x="3044011" y="1727756"/>
            <a:ext cx="1082267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Server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46E304B-B9C7-0643-BDF1-B0F80A83F791}"/>
              </a:ext>
            </a:extLst>
          </p:cNvPr>
          <p:cNvSpPr txBox="1"/>
          <p:nvPr/>
        </p:nvSpPr>
        <p:spPr>
          <a:xfrm>
            <a:off x="8553380" y="1969466"/>
            <a:ext cx="1082267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529965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C57C0DA3-0ABC-AD4C-B41F-2AF2D3B72E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630173" cy="1478570"/>
          </a:xfrm>
        </p:spPr>
        <p:txBody>
          <a:bodyPr/>
          <a:lstStyle/>
          <a:p>
            <a:r>
              <a:rPr lang="it-IT" dirty="0" err="1"/>
              <a:t>SOCKETs</a:t>
            </a:r>
            <a:r>
              <a:rPr lang="it-IT" dirty="0"/>
              <a:t> -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F5792318-F5CC-4B48-B1C6-8AD00964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B3F37B4-A1BE-6442-A5BC-0CF045061224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534A6A3-D352-7C47-A516-195309E1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2715606"/>
            <a:ext cx="1886673" cy="188667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70185C-4038-0348-9CBD-7289FBF867C9}"/>
              </a:ext>
            </a:extLst>
          </p:cNvPr>
          <p:cNvSpPr txBox="1"/>
          <p:nvPr/>
        </p:nvSpPr>
        <p:spPr>
          <a:xfrm>
            <a:off x="2935487" y="3474276"/>
            <a:ext cx="7979440" cy="584775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/>
              <a:t>If</a:t>
            </a:r>
            <a:r>
              <a:rPr lang="it-IT" sz="3200" b="1" dirty="0"/>
              <a:t> I </a:t>
            </a:r>
            <a:r>
              <a:rPr lang="it-IT" sz="3200" b="1" dirty="0" err="1"/>
              <a:t>want</a:t>
            </a:r>
            <a:r>
              <a:rPr lang="it-IT" sz="3200" b="1" dirty="0"/>
              <a:t> to </a:t>
            </a:r>
            <a:r>
              <a:rPr lang="it-IT" sz="3200" b="1" dirty="0" err="1"/>
              <a:t>manage</a:t>
            </a:r>
            <a:r>
              <a:rPr lang="it-IT" sz="3200" b="1" dirty="0"/>
              <a:t> more </a:t>
            </a:r>
            <a:r>
              <a:rPr lang="it-IT" sz="3200" b="1" dirty="0" err="1"/>
              <a:t>than</a:t>
            </a:r>
            <a:r>
              <a:rPr lang="it-IT" sz="3200" b="1" dirty="0"/>
              <a:t> </a:t>
            </a:r>
            <a:r>
              <a:rPr lang="it-IT" sz="3200" b="1" dirty="0" err="1"/>
              <a:t>one</a:t>
            </a:r>
            <a:r>
              <a:rPr lang="it-IT" sz="3200" b="1" dirty="0"/>
              <a:t> client?</a:t>
            </a:r>
          </a:p>
        </p:txBody>
      </p:sp>
    </p:spTree>
    <p:extLst>
      <p:ext uri="{BB962C8B-B14F-4D97-AF65-F5344CB8AC3E}">
        <p14:creationId xmlns:p14="http://schemas.microsoft.com/office/powerpoint/2010/main" val="1038094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F90CAC3B-65CF-0448-852F-AABCEFE560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704656" cy="1478570"/>
          </a:xfrm>
        </p:spPr>
        <p:txBody>
          <a:bodyPr/>
          <a:lstStyle/>
          <a:p>
            <a:r>
              <a:rPr lang="it-IT" dirty="0" err="1"/>
              <a:t>SOCKETs</a:t>
            </a:r>
            <a:r>
              <a:rPr lang="it-IT" dirty="0"/>
              <a:t> – </a:t>
            </a:r>
            <a:r>
              <a:rPr lang="it-IT" dirty="0" err="1"/>
              <a:t>echo</a:t>
            </a:r>
            <a:r>
              <a:rPr lang="it-IT" dirty="0"/>
              <a:t> server (more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client) </a:t>
            </a:r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F5792318-F5CC-4B48-B1C6-8AD00964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B3F37B4-A1BE-6442-A5BC-0CF045061224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B2EF93B8-B67F-AE44-B06C-4BAD03003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36" y="1722377"/>
            <a:ext cx="5291941" cy="4801156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9D0D501-1DC2-9147-9236-22A911084DEA}"/>
              </a:ext>
            </a:extLst>
          </p:cNvPr>
          <p:cNvSpPr txBox="1"/>
          <p:nvPr/>
        </p:nvSpPr>
        <p:spPr>
          <a:xfrm>
            <a:off x="5434893" y="1859135"/>
            <a:ext cx="1760343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Modified</a:t>
            </a:r>
            <a:r>
              <a:rPr lang="it-IT" b="1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721232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71F3D582-D5D5-CF4E-A8E5-397E1CE6AA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704656" cy="1478570"/>
          </a:xfrm>
        </p:spPr>
        <p:txBody>
          <a:bodyPr/>
          <a:lstStyle/>
          <a:p>
            <a:r>
              <a:rPr lang="it-IT" dirty="0" err="1"/>
              <a:t>SOCKETs</a:t>
            </a:r>
            <a:r>
              <a:rPr lang="it-IT" dirty="0"/>
              <a:t> – </a:t>
            </a:r>
            <a:r>
              <a:rPr lang="it-IT" dirty="0" err="1"/>
              <a:t>echo</a:t>
            </a:r>
            <a:r>
              <a:rPr lang="it-IT" dirty="0"/>
              <a:t> server (more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client) </a:t>
            </a:r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F5792318-F5CC-4B48-B1C6-8AD00964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B3F37B4-A1BE-6442-A5BC-0CF045061224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C524868-317D-0F40-8BD9-781C38EEB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92" y="1981478"/>
            <a:ext cx="4972730" cy="343382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5D337FB-AE32-7542-962C-BE0C18C566A6}"/>
              </a:ext>
            </a:extLst>
          </p:cNvPr>
          <p:cNvSpPr txBox="1"/>
          <p:nvPr/>
        </p:nvSpPr>
        <p:spPr>
          <a:xfrm>
            <a:off x="3799467" y="2112857"/>
            <a:ext cx="1848723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Modified</a:t>
            </a:r>
            <a:r>
              <a:rPr lang="it-IT" b="1" dirty="0"/>
              <a:t> Client1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399D85D-B328-BC45-B4F6-AF893BA58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997" y="2009290"/>
            <a:ext cx="5486400" cy="33782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13252E1-150C-0A44-A4A5-A6A00D51535D}"/>
              </a:ext>
            </a:extLst>
          </p:cNvPr>
          <p:cNvSpPr txBox="1"/>
          <p:nvPr/>
        </p:nvSpPr>
        <p:spPr>
          <a:xfrm>
            <a:off x="9396225" y="2122046"/>
            <a:ext cx="1848723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Modified</a:t>
            </a:r>
            <a:r>
              <a:rPr lang="it-IT" b="1" dirty="0"/>
              <a:t> Client2</a:t>
            </a:r>
          </a:p>
        </p:txBody>
      </p:sp>
    </p:spTree>
    <p:extLst>
      <p:ext uri="{BB962C8B-B14F-4D97-AF65-F5344CB8AC3E}">
        <p14:creationId xmlns:p14="http://schemas.microsoft.com/office/powerpoint/2010/main" val="3616920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1E50AF1A-C579-AE47-AE39-3E3AF9A179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704656" cy="1478570"/>
          </a:xfrm>
        </p:spPr>
        <p:txBody>
          <a:bodyPr/>
          <a:lstStyle/>
          <a:p>
            <a:r>
              <a:rPr lang="it-IT" dirty="0"/>
              <a:t>Class </a:t>
            </a:r>
            <a:r>
              <a:rPr lang="it-IT" dirty="0" err="1"/>
              <a:t>declarations</a:t>
            </a:r>
            <a:endParaRPr lang="it-IT" dirty="0"/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F5792318-F5CC-4B48-B1C6-8AD00964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B3F37B4-A1BE-6442-A5BC-0CF045061224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BDCB64A-B955-FA4A-A65D-7B9F7B56B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157" y="2690916"/>
            <a:ext cx="5506912" cy="2000959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33C9FA28-69C6-BE46-93B6-F0EDDB6B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173" y="2617345"/>
            <a:ext cx="5868987" cy="20807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solidFill>
                  <a:srgbClr val="FFC000"/>
                </a:solidFill>
              </a:rPr>
              <a:t>__</a:t>
            </a:r>
            <a:r>
              <a:rPr lang="it-IT" dirty="0" err="1">
                <a:solidFill>
                  <a:srgbClr val="FFC000"/>
                </a:solidFill>
              </a:rPr>
              <a:t>init</a:t>
            </a:r>
            <a:r>
              <a:rPr lang="it-IT" dirty="0">
                <a:solidFill>
                  <a:srgbClr val="FFC000"/>
                </a:solidFill>
              </a:rPr>
              <a:t>__()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constructor</a:t>
            </a:r>
            <a:r>
              <a:rPr lang="it-IT" dirty="0"/>
              <a:t> of the </a:t>
            </a:r>
            <a:r>
              <a:rPr lang="it-IT" dirty="0" err="1"/>
              <a:t>class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>
                <a:solidFill>
                  <a:srgbClr val="FFC000"/>
                </a:solidFill>
              </a:rPr>
              <a:t>self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keyword </a:t>
            </a:r>
            <a:r>
              <a:rPr lang="it-IT" dirty="0" err="1"/>
              <a:t>similar</a:t>
            </a:r>
            <a:r>
              <a:rPr lang="it-IT" dirty="0"/>
              <a:t> the </a:t>
            </a:r>
            <a:r>
              <a:rPr lang="it-IT" u="sng" dirty="0" err="1"/>
              <a:t>this</a:t>
            </a:r>
            <a:r>
              <a:rPr lang="it-IT" dirty="0"/>
              <a:t> in Java.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refer</a:t>
            </a:r>
            <a:r>
              <a:rPr lang="it-IT" dirty="0"/>
              <a:t> to an </a:t>
            </a:r>
            <a:r>
              <a:rPr lang="it-IT" dirty="0" err="1"/>
              <a:t>instance</a:t>
            </a:r>
            <a:r>
              <a:rPr lang="it-IT" dirty="0"/>
              <a:t> of the </a:t>
            </a:r>
            <a:r>
              <a:rPr lang="it-IT" dirty="0" err="1"/>
              <a:t>declared</a:t>
            </a:r>
            <a:r>
              <a:rPr lang="it-IT" dirty="0"/>
              <a:t> </a:t>
            </a:r>
            <a:r>
              <a:rPr lang="it-IT" dirty="0" err="1"/>
              <a:t>class</a:t>
            </a:r>
            <a:r>
              <a:rPr lang="it-IT" dirty="0"/>
              <a:t> (</a:t>
            </a:r>
            <a:r>
              <a:rPr lang="it-IT" dirty="0" err="1"/>
              <a:t>variables</a:t>
            </a:r>
            <a:r>
              <a:rPr lang="it-IT" dirty="0"/>
              <a:t> and </a:t>
            </a:r>
            <a:r>
              <a:rPr lang="it-IT" dirty="0" err="1"/>
              <a:t>method</a:t>
            </a:r>
            <a:r>
              <a:rPr lang="it-IT" dirty="0"/>
              <a:t>).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6414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F008EFF6-36CD-2642-9E1F-D23E8FE75F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FF08E5-1797-EE48-AAC5-386DF89E4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272822" cy="2616024"/>
          </a:xfrm>
        </p:spPr>
        <p:txBody>
          <a:bodyPr/>
          <a:lstStyle/>
          <a:p>
            <a:pPr marL="0" indent="0">
              <a:buNone/>
            </a:pPr>
            <a:r>
              <a:rPr lang="it-IT" dirty="0" err="1">
                <a:solidFill>
                  <a:srgbClr val="FFC000"/>
                </a:solidFill>
              </a:rPr>
              <a:t>P</a:t>
            </a:r>
            <a:r>
              <a:rPr lang="it-IT" dirty="0" err="1"/>
              <a:t>ython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interpreted</a:t>
            </a:r>
            <a:r>
              <a:rPr lang="it-IT" dirty="0"/>
              <a:t> and </a:t>
            </a:r>
            <a:r>
              <a:rPr lang="it-IT" dirty="0" err="1"/>
              <a:t>interactive</a:t>
            </a:r>
            <a:r>
              <a:rPr lang="it-IT" dirty="0"/>
              <a:t> </a:t>
            </a:r>
            <a:r>
              <a:rPr lang="it-IT" dirty="0" err="1"/>
              <a:t>language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>
                <a:solidFill>
                  <a:srgbClr val="FFC000"/>
                </a:solidFill>
              </a:rPr>
              <a:t>P</a:t>
            </a:r>
            <a:r>
              <a:rPr lang="it-IT" dirty="0" err="1"/>
              <a:t>ython</a:t>
            </a:r>
            <a:r>
              <a:rPr lang="it-IT" dirty="0"/>
              <a:t> </a:t>
            </a:r>
            <a:r>
              <a:rPr lang="it-IT" dirty="0" err="1"/>
              <a:t>features</a:t>
            </a:r>
            <a:r>
              <a:rPr lang="it-IT" dirty="0"/>
              <a:t> a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and </a:t>
            </a:r>
            <a:r>
              <a:rPr lang="it-IT" dirty="0" err="1"/>
              <a:t>automatic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management. </a:t>
            </a:r>
          </a:p>
          <a:p>
            <a:pPr marL="0" indent="0">
              <a:buNone/>
            </a:pPr>
            <a:r>
              <a:rPr lang="it-IT" dirty="0" err="1">
                <a:solidFill>
                  <a:srgbClr val="FFC000"/>
                </a:solidFill>
              </a:rPr>
              <a:t>P</a:t>
            </a:r>
            <a:r>
              <a:rPr lang="it-IT" dirty="0" err="1"/>
              <a:t>ython</a:t>
            </a:r>
            <a:r>
              <a:rPr lang="it-IT" dirty="0"/>
              <a:t> </a:t>
            </a:r>
            <a:r>
              <a:rPr lang="it-IT" dirty="0" err="1"/>
              <a:t>supports</a:t>
            </a:r>
            <a:r>
              <a:rPr lang="it-IT" dirty="0"/>
              <a:t> multiple </a:t>
            </a:r>
            <a:r>
              <a:rPr lang="it-IT" dirty="0" err="1"/>
              <a:t>programming</a:t>
            </a:r>
            <a:r>
              <a:rPr lang="it-IT" dirty="0"/>
              <a:t> </a:t>
            </a:r>
            <a:r>
              <a:rPr lang="it-IT" dirty="0" err="1"/>
              <a:t>paradigms</a:t>
            </a:r>
            <a:r>
              <a:rPr lang="it-IT" dirty="0"/>
              <a:t>, </a:t>
            </a:r>
            <a:r>
              <a:rPr lang="it-IT" dirty="0" err="1"/>
              <a:t>including</a:t>
            </a:r>
            <a:r>
              <a:rPr lang="it-IT" dirty="0"/>
              <a:t> </a:t>
            </a:r>
            <a:r>
              <a:rPr lang="it-IT" u="sng" dirty="0" err="1"/>
              <a:t>object-oriented</a:t>
            </a:r>
            <a:r>
              <a:rPr lang="it-IT" dirty="0"/>
              <a:t>, </a:t>
            </a:r>
            <a:r>
              <a:rPr lang="it-IT" u="sng" dirty="0"/>
              <a:t>imperative</a:t>
            </a:r>
            <a:r>
              <a:rPr lang="it-IT" dirty="0"/>
              <a:t>, </a:t>
            </a:r>
            <a:r>
              <a:rPr lang="it-IT" u="sng" dirty="0" err="1"/>
              <a:t>functional</a:t>
            </a:r>
            <a:r>
              <a:rPr lang="it-IT" dirty="0"/>
              <a:t> and </a:t>
            </a:r>
            <a:r>
              <a:rPr lang="it-IT" u="sng" dirty="0" err="1"/>
              <a:t>procedural</a:t>
            </a:r>
            <a:r>
              <a:rPr lang="it-IT" dirty="0"/>
              <a:t>, and </a:t>
            </a:r>
            <a:r>
              <a:rPr lang="it-IT" dirty="0" err="1"/>
              <a:t>has</a:t>
            </a:r>
            <a:r>
              <a:rPr lang="it-IT" dirty="0"/>
              <a:t> a large and </a:t>
            </a:r>
            <a:r>
              <a:rPr lang="it-IT" dirty="0" err="1"/>
              <a:t>comprehensive</a:t>
            </a:r>
            <a:r>
              <a:rPr lang="it-IT" dirty="0"/>
              <a:t> standard </a:t>
            </a:r>
            <a:r>
              <a:rPr lang="it-IT" dirty="0" err="1"/>
              <a:t>library</a:t>
            </a:r>
            <a:r>
              <a:rPr lang="it-IT" dirty="0"/>
              <a:t>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83602A4-3D8E-734F-89FF-B5964B5B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ACA4354-7C29-824C-A345-CB97A93B8CA7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</p:spTree>
    <p:extLst>
      <p:ext uri="{BB962C8B-B14F-4D97-AF65-F5344CB8AC3E}">
        <p14:creationId xmlns:p14="http://schemas.microsoft.com/office/powerpoint/2010/main" val="3959111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5094FEBA-1D02-C44E-BF53-BFE90C7D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704656" cy="1478570"/>
          </a:xfrm>
        </p:spPr>
        <p:txBody>
          <a:bodyPr/>
          <a:lstStyle/>
          <a:p>
            <a:r>
              <a:rPr lang="it-IT" dirty="0" err="1"/>
              <a:t>inheritance</a:t>
            </a:r>
            <a:endParaRPr lang="it-IT" dirty="0"/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F5792318-F5CC-4B48-B1C6-8AD00964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B3F37B4-A1BE-6442-A5BC-0CF045061224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33C9FA28-69C6-BE46-93B6-F0EDDB6B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945" y="2159712"/>
            <a:ext cx="10928090" cy="2065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solidFill>
                  <a:srgbClr val="FFC000"/>
                </a:solidFill>
              </a:rPr>
              <a:t>T</a:t>
            </a:r>
            <a:r>
              <a:rPr lang="it-IT" dirty="0"/>
              <a:t>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u="sng" dirty="0" err="1"/>
              <a:t>inheritance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the </a:t>
            </a:r>
            <a:r>
              <a:rPr lang="it-IT" dirty="0" err="1"/>
              <a:t>type</a:t>
            </a:r>
            <a:r>
              <a:rPr lang="it-IT" dirty="0"/>
              <a:t> of the </a:t>
            </a:r>
            <a:r>
              <a:rPr lang="it-IT" dirty="0" err="1"/>
              <a:t>extended</a:t>
            </a:r>
            <a:r>
              <a:rPr lang="it-IT" dirty="0"/>
              <a:t> </a:t>
            </a:r>
            <a:r>
              <a:rPr lang="it-IT" dirty="0" err="1"/>
              <a:t>class</a:t>
            </a:r>
            <a:r>
              <a:rPr lang="it-IT" dirty="0"/>
              <a:t> in </a:t>
            </a:r>
            <a:r>
              <a:rPr lang="it-IT" dirty="0" err="1"/>
              <a:t>parentheses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input </a:t>
            </a:r>
            <a:r>
              <a:rPr lang="it-IT" dirty="0" err="1"/>
              <a:t>parameter</a:t>
            </a:r>
            <a:r>
              <a:rPr lang="it-IT" dirty="0"/>
              <a:t> of the new </a:t>
            </a:r>
            <a:r>
              <a:rPr lang="it-IT" dirty="0" err="1"/>
              <a:t>class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>
                <a:solidFill>
                  <a:srgbClr val="FFC000"/>
                </a:solidFill>
              </a:rPr>
              <a:t>T</a:t>
            </a:r>
            <a:r>
              <a:rPr lang="it-IT" dirty="0" err="1"/>
              <a:t>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use the </a:t>
            </a:r>
            <a:r>
              <a:rPr lang="it-IT" dirty="0" err="1"/>
              <a:t>constructor</a:t>
            </a:r>
            <a:r>
              <a:rPr lang="it-IT" dirty="0"/>
              <a:t> of the </a:t>
            </a:r>
            <a:r>
              <a:rPr lang="it-IT" dirty="0" err="1"/>
              <a:t>extended</a:t>
            </a:r>
            <a:r>
              <a:rPr lang="it-IT" dirty="0"/>
              <a:t> </a:t>
            </a:r>
            <a:r>
              <a:rPr lang="it-IT" dirty="0" err="1"/>
              <a:t>class</a:t>
            </a:r>
            <a:r>
              <a:rPr lang="it-IT" dirty="0"/>
              <a:t> to </a:t>
            </a:r>
            <a:r>
              <a:rPr lang="it-IT" dirty="0" err="1"/>
              <a:t>inherit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of the </a:t>
            </a:r>
            <a:r>
              <a:rPr lang="it-IT" dirty="0" err="1"/>
              <a:t>fields</a:t>
            </a:r>
            <a:r>
              <a:rPr lang="it-IT" dirty="0"/>
              <a:t> of the </a:t>
            </a:r>
            <a:r>
              <a:rPr lang="it-IT" dirty="0" err="1"/>
              <a:t>superclass</a:t>
            </a:r>
            <a:r>
              <a:rPr lang="it-IT" dirty="0"/>
              <a:t>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45F3F14-826F-2D40-917B-3F4DBD85D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04" y="4317901"/>
            <a:ext cx="8924132" cy="187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74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9A98D202-6F85-3748-B3A3-5134F4A104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704656" cy="1478570"/>
          </a:xfrm>
        </p:spPr>
        <p:txBody>
          <a:bodyPr/>
          <a:lstStyle/>
          <a:p>
            <a:r>
              <a:rPr lang="it-IT" dirty="0" err="1"/>
              <a:t>Threads</a:t>
            </a:r>
            <a:endParaRPr lang="it-IT" dirty="0"/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F5792318-F5CC-4B48-B1C6-8AD00964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B3F37B4-A1BE-6442-A5BC-0CF045061224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19B4FDD-BBB5-EC4B-A9A7-3EFAEF5C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841" y="2249487"/>
            <a:ext cx="10356903" cy="3678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err="1">
                <a:solidFill>
                  <a:srgbClr val="FFC000"/>
                </a:solidFill>
              </a:rPr>
              <a:t>R</a:t>
            </a:r>
            <a:r>
              <a:rPr lang="it-IT" dirty="0" err="1"/>
              <a:t>unning</a:t>
            </a:r>
            <a:r>
              <a:rPr lang="it-IT" dirty="0"/>
              <a:t>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threads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</a:t>
            </a:r>
            <a:r>
              <a:rPr lang="it-IT" dirty="0" err="1"/>
              <a:t>running</a:t>
            </a:r>
            <a:r>
              <a:rPr lang="it-IT" dirty="0"/>
              <a:t>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programs</a:t>
            </a:r>
            <a:r>
              <a:rPr lang="it-IT" dirty="0"/>
              <a:t> </a:t>
            </a:r>
            <a:r>
              <a:rPr lang="it-IT" dirty="0" err="1"/>
              <a:t>concurrently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>
                <a:solidFill>
                  <a:srgbClr val="FFC000"/>
                </a:solidFill>
              </a:rPr>
              <a:t>M</a:t>
            </a:r>
            <a:r>
              <a:rPr lang="it-IT" dirty="0"/>
              <a:t>ultiple </a:t>
            </a:r>
            <a:r>
              <a:rPr lang="it-IT" dirty="0" err="1"/>
              <a:t>threads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process</a:t>
            </a:r>
            <a:r>
              <a:rPr lang="it-IT" dirty="0"/>
              <a:t> share the </a:t>
            </a:r>
            <a:r>
              <a:rPr lang="it-IT" dirty="0" err="1"/>
              <a:t>same</a:t>
            </a:r>
            <a:r>
              <a:rPr lang="it-IT" dirty="0"/>
              <a:t> data </a:t>
            </a:r>
            <a:r>
              <a:rPr lang="it-IT" dirty="0" err="1"/>
              <a:t>space</a:t>
            </a:r>
            <a:r>
              <a:rPr lang="it-IT" dirty="0"/>
              <a:t> with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thread</a:t>
            </a:r>
            <a:r>
              <a:rPr lang="it-IT" dirty="0"/>
              <a:t> and can </a:t>
            </a:r>
            <a:r>
              <a:rPr lang="it-IT" dirty="0" err="1"/>
              <a:t>therefore</a:t>
            </a:r>
            <a:r>
              <a:rPr lang="it-IT" dirty="0"/>
              <a:t> share information or </a:t>
            </a:r>
            <a:r>
              <a:rPr lang="it-IT" dirty="0" err="1"/>
              <a:t>communicate</a:t>
            </a:r>
            <a:r>
              <a:rPr lang="it-IT" dirty="0"/>
              <a:t>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more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separate </a:t>
            </a:r>
            <a:r>
              <a:rPr lang="it-IT" dirty="0" err="1"/>
              <a:t>processes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 err="1">
                <a:solidFill>
                  <a:srgbClr val="FFC000"/>
                </a:solidFill>
              </a:rPr>
              <a:t>T</a:t>
            </a:r>
            <a:r>
              <a:rPr lang="it-IT" dirty="0" err="1"/>
              <a:t>hreads</a:t>
            </a:r>
            <a:r>
              <a:rPr lang="it-IT" dirty="0"/>
              <a:t> </a:t>
            </a:r>
            <a:r>
              <a:rPr lang="it-IT" dirty="0" err="1"/>
              <a:t>sometimes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light-</a:t>
            </a:r>
            <a:r>
              <a:rPr lang="it-IT" dirty="0" err="1"/>
              <a:t>weight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 and </a:t>
            </a:r>
            <a:r>
              <a:rPr lang="it-IT" dirty="0" err="1"/>
              <a:t>they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require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overhead</a:t>
            </a:r>
            <a:r>
              <a:rPr lang="it-IT" dirty="0"/>
              <a:t> (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cheaper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).</a:t>
            </a:r>
          </a:p>
          <a:p>
            <a:pPr marL="0" indent="0">
              <a:buNone/>
            </a:pPr>
            <a:r>
              <a:rPr lang="it-IT" dirty="0">
                <a:solidFill>
                  <a:srgbClr val="FFC000"/>
                </a:solidFill>
              </a:rPr>
              <a:t>A</a:t>
            </a:r>
            <a:r>
              <a:rPr lang="it-IT" dirty="0"/>
              <a:t> </a:t>
            </a:r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beginning</a:t>
            </a:r>
            <a:r>
              <a:rPr lang="it-IT" dirty="0"/>
              <a:t>, an </a:t>
            </a:r>
            <a:r>
              <a:rPr lang="it-IT" dirty="0" err="1"/>
              <a:t>execution</a:t>
            </a:r>
            <a:r>
              <a:rPr lang="it-IT" dirty="0"/>
              <a:t> </a:t>
            </a:r>
            <a:r>
              <a:rPr lang="it-IT" dirty="0" err="1"/>
              <a:t>sequence</a:t>
            </a:r>
            <a:r>
              <a:rPr lang="it-IT" dirty="0"/>
              <a:t>, and a </a:t>
            </a:r>
            <a:r>
              <a:rPr lang="it-IT" dirty="0" err="1"/>
              <a:t>conclusion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9754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850C0D75-8A6C-9C45-A8FF-C4D60AE6FD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704656" cy="1478570"/>
          </a:xfrm>
        </p:spPr>
        <p:txBody>
          <a:bodyPr/>
          <a:lstStyle/>
          <a:p>
            <a:r>
              <a:rPr lang="it-IT" dirty="0" err="1"/>
              <a:t>Threads</a:t>
            </a:r>
            <a:r>
              <a:rPr lang="it-IT" dirty="0"/>
              <a:t> (</a:t>
            </a:r>
            <a:r>
              <a:rPr lang="it-IT" cap="none" dirty="0"/>
              <a:t>continue)</a:t>
            </a:r>
            <a:endParaRPr lang="it-IT" dirty="0"/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F5792318-F5CC-4B48-B1C6-8AD00964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B3F37B4-A1BE-6442-A5BC-0CF045061224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8822337-FB1D-CC4B-BD23-D331D682B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82" y="1831753"/>
            <a:ext cx="10521693" cy="45466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BDA98E6-407B-CF4D-BF66-47C62CC97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130" y="1831753"/>
            <a:ext cx="16637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0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D506E5AB-2FBF-104E-B99E-363AB5C866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704656" cy="1478570"/>
          </a:xfrm>
        </p:spPr>
        <p:txBody>
          <a:bodyPr/>
          <a:lstStyle/>
          <a:p>
            <a:r>
              <a:rPr lang="it-IT" dirty="0" err="1"/>
              <a:t>Threads</a:t>
            </a:r>
            <a:r>
              <a:rPr lang="it-IT" dirty="0"/>
              <a:t> – </a:t>
            </a:r>
            <a:r>
              <a:rPr lang="it-IT" cap="none" dirty="0">
                <a:solidFill>
                  <a:srgbClr val="FFC000"/>
                </a:solidFill>
              </a:rPr>
              <a:t>start</a:t>
            </a:r>
            <a:r>
              <a:rPr lang="it-IT" dirty="0">
                <a:solidFill>
                  <a:srgbClr val="FFC000"/>
                </a:solidFill>
              </a:rPr>
              <a:t>()</a:t>
            </a:r>
            <a:r>
              <a:rPr lang="it-IT" b="1" dirty="0"/>
              <a:t>/</a:t>
            </a:r>
            <a:r>
              <a:rPr lang="it-IT" cap="none" dirty="0" err="1">
                <a:solidFill>
                  <a:srgbClr val="FFC000"/>
                </a:solidFill>
              </a:rPr>
              <a:t>run</a:t>
            </a:r>
            <a:r>
              <a:rPr lang="it-IT" dirty="0">
                <a:solidFill>
                  <a:srgbClr val="FFC000"/>
                </a:solidFill>
              </a:rPr>
              <a:t>()</a:t>
            </a:r>
            <a:r>
              <a:rPr lang="it-IT" dirty="0"/>
              <a:t> and </a:t>
            </a:r>
            <a:r>
              <a:rPr lang="it-IT" cap="none" dirty="0">
                <a:solidFill>
                  <a:srgbClr val="FFC000"/>
                </a:solidFill>
              </a:rPr>
              <a:t>join</a:t>
            </a:r>
            <a:r>
              <a:rPr lang="it-IT" dirty="0">
                <a:solidFill>
                  <a:srgbClr val="FFC000"/>
                </a:solidFill>
              </a:rPr>
              <a:t>()</a:t>
            </a:r>
            <a:r>
              <a:rPr lang="it-IT" dirty="0"/>
              <a:t> </a:t>
            </a:r>
            <a:r>
              <a:rPr lang="it-IT" dirty="0" err="1"/>
              <a:t>methods</a:t>
            </a:r>
            <a:endParaRPr lang="it-IT" dirty="0"/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F5792318-F5CC-4B48-B1C6-8AD00964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B3F37B4-A1BE-6442-A5BC-0CF045061224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2C58A65-DAB2-F142-A6A3-300878088A72}"/>
              </a:ext>
            </a:extLst>
          </p:cNvPr>
          <p:cNvSpPr txBox="1"/>
          <p:nvPr/>
        </p:nvSpPr>
        <p:spPr>
          <a:xfrm>
            <a:off x="1238867" y="4454414"/>
            <a:ext cx="7221959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C000"/>
                </a:solidFill>
              </a:rPr>
              <a:t>start()</a:t>
            </a:r>
            <a:r>
              <a:rPr lang="it-IT" b="1" dirty="0"/>
              <a:t>   </a:t>
            </a:r>
            <a:r>
              <a:rPr lang="it-IT" b="1" dirty="0">
                <a:sym typeface="Wingdings" pitchFamily="2" charset="2"/>
              </a:rPr>
              <a:t>   </a:t>
            </a:r>
            <a:r>
              <a:rPr lang="it-IT" b="1" dirty="0" err="1">
                <a:sym typeface="Wingdings" pitchFamily="2" charset="2"/>
              </a:rPr>
              <a:t>this</a:t>
            </a:r>
            <a:r>
              <a:rPr lang="it-IT" b="1" dirty="0">
                <a:sym typeface="Wingdings" pitchFamily="2" charset="2"/>
              </a:rPr>
              <a:t> </a:t>
            </a:r>
            <a:r>
              <a:rPr lang="it-IT" b="1" dirty="0" err="1">
                <a:sym typeface="Wingdings" pitchFamily="2" charset="2"/>
              </a:rPr>
              <a:t>method</a:t>
            </a:r>
            <a:r>
              <a:rPr lang="it-IT" b="1" dirty="0">
                <a:sym typeface="Wingdings" pitchFamily="2" charset="2"/>
              </a:rPr>
              <a:t> </a:t>
            </a:r>
            <a:r>
              <a:rPr lang="it-IT" b="1" dirty="0" err="1">
                <a:sym typeface="Wingdings" pitchFamily="2" charset="2"/>
              </a:rPr>
              <a:t>starts</a:t>
            </a:r>
            <a:r>
              <a:rPr lang="it-IT" b="1" dirty="0">
                <a:sym typeface="Wingdings" pitchFamily="2" charset="2"/>
              </a:rPr>
              <a:t> </a:t>
            </a:r>
            <a:r>
              <a:rPr lang="it-IT" b="1" dirty="0" err="1">
                <a:sym typeface="Wingdings" pitchFamily="2" charset="2"/>
              </a:rPr>
              <a:t>thread</a:t>
            </a:r>
            <a:r>
              <a:rPr lang="it-IT" b="1" dirty="0">
                <a:sym typeface="Wingdings" pitchFamily="2" charset="2"/>
              </a:rPr>
              <a:t> by </a:t>
            </a:r>
            <a:r>
              <a:rPr lang="it-IT" b="1" dirty="0" err="1">
                <a:sym typeface="Wingdings" pitchFamily="2" charset="2"/>
              </a:rPr>
              <a:t>calling</a:t>
            </a:r>
            <a:r>
              <a:rPr lang="it-IT" b="1" dirty="0">
                <a:sym typeface="Wingdings" pitchFamily="2" charset="2"/>
              </a:rPr>
              <a:t> the </a:t>
            </a:r>
            <a:r>
              <a:rPr lang="it-IT" b="1" dirty="0" err="1">
                <a:sym typeface="Wingdings" pitchFamily="2" charset="2"/>
              </a:rPr>
              <a:t>run</a:t>
            </a:r>
            <a:r>
              <a:rPr lang="it-IT" b="1" dirty="0">
                <a:sym typeface="Wingdings" pitchFamily="2" charset="2"/>
              </a:rPr>
              <a:t>() </a:t>
            </a:r>
            <a:r>
              <a:rPr lang="it-IT" b="1" dirty="0" err="1">
                <a:sym typeface="Wingdings" pitchFamily="2" charset="2"/>
              </a:rPr>
              <a:t>method</a:t>
            </a:r>
            <a:r>
              <a:rPr lang="it-IT" b="1" dirty="0">
                <a:sym typeface="Wingdings" pitchFamily="2" charset="2"/>
              </a:rPr>
              <a:t>.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5808F1A-CCCB-4846-91E9-2DD1A414428F}"/>
              </a:ext>
            </a:extLst>
          </p:cNvPr>
          <p:cNvSpPr txBox="1"/>
          <p:nvPr/>
        </p:nvSpPr>
        <p:spPr>
          <a:xfrm>
            <a:off x="1238868" y="3310116"/>
            <a:ext cx="8777489" cy="646331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rgbClr val="FFC000"/>
                </a:solidFill>
              </a:rPr>
              <a:t>run</a:t>
            </a:r>
            <a:r>
              <a:rPr lang="it-IT" b="1" dirty="0">
                <a:solidFill>
                  <a:srgbClr val="FFC000"/>
                </a:solidFill>
              </a:rPr>
              <a:t>()</a:t>
            </a:r>
            <a:r>
              <a:rPr lang="it-IT" b="1" dirty="0"/>
              <a:t>   </a:t>
            </a:r>
            <a:r>
              <a:rPr lang="it-IT" b="1" dirty="0">
                <a:sym typeface="Wingdings" pitchFamily="2" charset="2"/>
              </a:rPr>
              <a:t>   </a:t>
            </a:r>
            <a:r>
              <a:rPr lang="it-IT" b="1" dirty="0" err="1">
                <a:sym typeface="Wingdings" pitchFamily="2" charset="2"/>
              </a:rPr>
              <a:t>Moreover</a:t>
            </a:r>
            <a:r>
              <a:rPr lang="it-IT" b="1" dirty="0">
                <a:sym typeface="Wingdings" pitchFamily="2" charset="2"/>
              </a:rPr>
              <a:t>, </a:t>
            </a:r>
            <a:r>
              <a:rPr lang="it-IT" b="1" dirty="0" err="1">
                <a:sym typeface="Wingdings" pitchFamily="2" charset="2"/>
              </a:rPr>
              <a:t>you</a:t>
            </a:r>
            <a:r>
              <a:rPr lang="it-IT" b="1" dirty="0">
                <a:sym typeface="Wingdings" pitchFamily="2" charset="2"/>
              </a:rPr>
              <a:t> </a:t>
            </a:r>
            <a:r>
              <a:rPr lang="it-IT" b="1" dirty="0" err="1">
                <a:sym typeface="Wingdings" pitchFamily="2" charset="2"/>
              </a:rPr>
              <a:t>need</a:t>
            </a:r>
            <a:r>
              <a:rPr lang="it-IT" b="1" dirty="0">
                <a:sym typeface="Wingdings" pitchFamily="2" charset="2"/>
              </a:rPr>
              <a:t> to </a:t>
            </a:r>
            <a:r>
              <a:rPr lang="it-IT" b="1" dirty="0" err="1">
                <a:sym typeface="Wingdings" pitchFamily="2" charset="2"/>
              </a:rPr>
              <a:t>override</a:t>
            </a:r>
            <a:r>
              <a:rPr lang="it-IT" b="1" dirty="0">
                <a:sym typeface="Wingdings" pitchFamily="2" charset="2"/>
              </a:rPr>
              <a:t> the </a:t>
            </a:r>
            <a:r>
              <a:rPr lang="it-IT" b="1" u="sng" dirty="0" err="1">
                <a:sym typeface="Wingdings" pitchFamily="2" charset="2"/>
              </a:rPr>
              <a:t>run</a:t>
            </a:r>
            <a:r>
              <a:rPr lang="it-IT" b="1" dirty="0">
                <a:sym typeface="Wingdings" pitchFamily="2" charset="2"/>
              </a:rPr>
              <a:t> </a:t>
            </a:r>
            <a:r>
              <a:rPr lang="it-IT" b="1" dirty="0" err="1">
                <a:sym typeface="Wingdings" pitchFamily="2" charset="2"/>
              </a:rPr>
              <a:t>method</a:t>
            </a:r>
            <a:r>
              <a:rPr lang="it-IT" b="1" dirty="0">
                <a:sym typeface="Wingdings" pitchFamily="2" charset="2"/>
              </a:rPr>
              <a:t> of the </a:t>
            </a:r>
            <a:r>
              <a:rPr lang="it-IT" b="1" dirty="0" err="1">
                <a:sym typeface="Wingdings" pitchFamily="2" charset="2"/>
              </a:rPr>
              <a:t>superclass</a:t>
            </a:r>
            <a:r>
              <a:rPr lang="it-IT" b="1" dirty="0">
                <a:sym typeface="Wingdings" pitchFamily="2" charset="2"/>
              </a:rPr>
              <a:t> (</a:t>
            </a:r>
            <a:r>
              <a:rPr lang="it-IT" b="1" dirty="0" err="1">
                <a:sym typeface="Wingdings" pitchFamily="2" charset="2"/>
              </a:rPr>
              <a:t>Thread</a:t>
            </a:r>
            <a:r>
              <a:rPr lang="it-IT" b="1" dirty="0">
                <a:sym typeface="Wingdings" pitchFamily="2" charset="2"/>
              </a:rPr>
              <a:t>) in 		  </a:t>
            </a:r>
            <a:r>
              <a:rPr lang="it-IT" b="1" dirty="0" err="1">
                <a:sym typeface="Wingdings" pitchFamily="2" charset="2"/>
              </a:rPr>
              <a:t>order</a:t>
            </a:r>
            <a:r>
              <a:rPr lang="it-IT" b="1" dirty="0">
                <a:sym typeface="Wingdings" pitchFamily="2" charset="2"/>
              </a:rPr>
              <a:t> to </a:t>
            </a:r>
            <a:r>
              <a:rPr lang="it-IT" b="1" dirty="0" err="1">
                <a:sym typeface="Wingdings" pitchFamily="2" charset="2"/>
              </a:rPr>
              <a:t>specifies</a:t>
            </a:r>
            <a:r>
              <a:rPr lang="it-IT" b="1" dirty="0">
                <a:sym typeface="Wingdings" pitchFamily="2" charset="2"/>
              </a:rPr>
              <a:t> the </a:t>
            </a:r>
            <a:r>
              <a:rPr lang="it-IT" b="1" dirty="0" err="1">
                <a:sym typeface="Wingdings" pitchFamily="2" charset="2"/>
              </a:rPr>
              <a:t>thread</a:t>
            </a:r>
            <a:r>
              <a:rPr lang="it-IT" b="1" dirty="0">
                <a:sym typeface="Wingdings" pitchFamily="2" charset="2"/>
              </a:rPr>
              <a:t> </a:t>
            </a:r>
            <a:r>
              <a:rPr lang="it-IT" b="1" dirty="0" err="1">
                <a:sym typeface="Wingdings" pitchFamily="2" charset="2"/>
              </a:rPr>
              <a:t>operations</a:t>
            </a:r>
            <a:r>
              <a:rPr lang="it-IT" b="1" dirty="0">
                <a:sym typeface="Wingdings" pitchFamily="2" charset="2"/>
              </a:rPr>
              <a:t>.</a:t>
            </a:r>
            <a:endParaRPr lang="it-IT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A317C54-2A33-4949-B2EB-7FEF3C812F1C}"/>
              </a:ext>
            </a:extLst>
          </p:cNvPr>
          <p:cNvSpPr txBox="1"/>
          <p:nvPr/>
        </p:nvSpPr>
        <p:spPr>
          <a:xfrm>
            <a:off x="1238867" y="5450339"/>
            <a:ext cx="6391642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C000"/>
                </a:solidFill>
              </a:rPr>
              <a:t>join()</a:t>
            </a:r>
            <a:r>
              <a:rPr lang="it-IT" b="1" dirty="0"/>
              <a:t>   </a:t>
            </a:r>
            <a:r>
              <a:rPr lang="it-IT" b="1" dirty="0">
                <a:sym typeface="Wingdings" pitchFamily="2" charset="2"/>
              </a:rPr>
              <a:t>   </a:t>
            </a:r>
            <a:r>
              <a:rPr lang="it-IT" b="1" dirty="0" err="1">
                <a:sym typeface="Wingdings" pitchFamily="2" charset="2"/>
              </a:rPr>
              <a:t>this</a:t>
            </a:r>
            <a:r>
              <a:rPr lang="it-IT" b="1" dirty="0">
                <a:sym typeface="Wingdings" pitchFamily="2" charset="2"/>
              </a:rPr>
              <a:t> </a:t>
            </a:r>
            <a:r>
              <a:rPr lang="it-IT" b="1" dirty="0" err="1">
                <a:sym typeface="Wingdings" pitchFamily="2" charset="2"/>
              </a:rPr>
              <a:t>method</a:t>
            </a:r>
            <a:r>
              <a:rPr lang="it-IT" b="1" dirty="0">
                <a:sym typeface="Wingdings" pitchFamily="2" charset="2"/>
              </a:rPr>
              <a:t> </a:t>
            </a:r>
            <a:r>
              <a:rPr lang="it-IT" b="1" dirty="0" err="1">
                <a:sym typeface="Wingdings" pitchFamily="2" charset="2"/>
              </a:rPr>
              <a:t>waits</a:t>
            </a:r>
            <a:r>
              <a:rPr lang="it-IT" b="1" dirty="0">
                <a:sym typeface="Wingdings" pitchFamily="2" charset="2"/>
              </a:rPr>
              <a:t> for </a:t>
            </a:r>
            <a:r>
              <a:rPr lang="it-IT" b="1" dirty="0" err="1">
                <a:sym typeface="Wingdings" pitchFamily="2" charset="2"/>
              </a:rPr>
              <a:t>threads</a:t>
            </a:r>
            <a:r>
              <a:rPr lang="it-IT" b="1" dirty="0">
                <a:sym typeface="Wingdings" pitchFamily="2" charset="2"/>
              </a:rPr>
              <a:t> to </a:t>
            </a:r>
            <a:r>
              <a:rPr lang="it-IT" b="1" dirty="0" err="1">
                <a:sym typeface="Wingdings" pitchFamily="2" charset="2"/>
              </a:rPr>
              <a:t>terminates</a:t>
            </a:r>
            <a:r>
              <a:rPr lang="it-IT" b="1" dirty="0">
                <a:sym typeface="Wingdings" pitchFamily="2" charset="2"/>
              </a:rPr>
              <a:t>.</a:t>
            </a:r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D9748DC-47D8-B946-9612-5E08A1D143C1}"/>
              </a:ext>
            </a:extLst>
          </p:cNvPr>
          <p:cNvSpPr txBox="1"/>
          <p:nvPr/>
        </p:nvSpPr>
        <p:spPr>
          <a:xfrm>
            <a:off x="1238867" y="2318850"/>
            <a:ext cx="10151422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Class </a:t>
            </a:r>
            <a:r>
              <a:rPr lang="it-IT" b="1" dirty="0" err="1"/>
              <a:t>Thread</a:t>
            </a:r>
            <a:r>
              <a:rPr lang="it-IT" b="1" dirty="0"/>
              <a:t>   </a:t>
            </a:r>
            <a:r>
              <a:rPr lang="it-IT" b="1" dirty="0">
                <a:sym typeface="Wingdings" pitchFamily="2" charset="2"/>
              </a:rPr>
              <a:t>   the </a:t>
            </a:r>
            <a:r>
              <a:rPr lang="it-IT" b="1" dirty="0" err="1">
                <a:sym typeface="Wingdings" pitchFamily="2" charset="2"/>
              </a:rPr>
              <a:t>thread’s</a:t>
            </a:r>
            <a:r>
              <a:rPr lang="it-IT" b="1" dirty="0">
                <a:sym typeface="Wingdings" pitchFamily="2" charset="2"/>
              </a:rPr>
              <a:t> </a:t>
            </a:r>
            <a:r>
              <a:rPr lang="it-IT" b="1" dirty="0" err="1">
                <a:sym typeface="Wingdings" pitchFamily="2" charset="2"/>
              </a:rPr>
              <a:t>creation</a:t>
            </a:r>
            <a:r>
              <a:rPr lang="it-IT" b="1" dirty="0">
                <a:sym typeface="Wingdings" pitchFamily="2" charset="2"/>
              </a:rPr>
              <a:t> </a:t>
            </a:r>
            <a:r>
              <a:rPr lang="it-IT" b="1" dirty="0" err="1">
                <a:sym typeface="Wingdings" pitchFamily="2" charset="2"/>
              </a:rPr>
              <a:t>needs</a:t>
            </a:r>
            <a:r>
              <a:rPr lang="it-IT" b="1" dirty="0">
                <a:sym typeface="Wingdings" pitchFamily="2" charset="2"/>
              </a:rPr>
              <a:t> a </a:t>
            </a:r>
            <a:r>
              <a:rPr lang="it-IT" b="1" dirty="0" err="1">
                <a:sym typeface="Wingdings" pitchFamily="2" charset="2"/>
              </a:rPr>
              <a:t>class</a:t>
            </a:r>
            <a:r>
              <a:rPr lang="it-IT" b="1" dirty="0">
                <a:sym typeface="Wingdings" pitchFamily="2" charset="2"/>
              </a:rPr>
              <a:t> </a:t>
            </a:r>
            <a:r>
              <a:rPr lang="it-IT" b="1" dirty="0" err="1">
                <a:sym typeface="Wingdings" pitchFamily="2" charset="2"/>
              </a:rPr>
              <a:t>definition</a:t>
            </a:r>
            <a:r>
              <a:rPr lang="it-IT" b="1" dirty="0">
                <a:sym typeface="Wingdings" pitchFamily="2" charset="2"/>
              </a:rPr>
              <a:t> </a:t>
            </a:r>
            <a:r>
              <a:rPr lang="it-IT" b="1" dirty="0" err="1">
                <a:sym typeface="Wingdings" pitchFamily="2" charset="2"/>
              </a:rPr>
              <a:t>which</a:t>
            </a:r>
            <a:r>
              <a:rPr lang="it-IT" b="1" dirty="0">
                <a:sym typeface="Wingdings" pitchFamily="2" charset="2"/>
              </a:rPr>
              <a:t> </a:t>
            </a:r>
            <a:r>
              <a:rPr lang="it-IT" b="1" dirty="0" err="1">
                <a:sym typeface="Wingdings" pitchFamily="2" charset="2"/>
              </a:rPr>
              <a:t>inherits</a:t>
            </a:r>
            <a:r>
              <a:rPr lang="it-IT" b="1" dirty="0">
                <a:sym typeface="Wingdings" pitchFamily="2" charset="2"/>
              </a:rPr>
              <a:t> from the </a:t>
            </a:r>
            <a:r>
              <a:rPr lang="it-IT" b="1" dirty="0" err="1">
                <a:sym typeface="Wingdings" pitchFamily="2" charset="2"/>
              </a:rPr>
              <a:t>Thread</a:t>
            </a:r>
            <a:r>
              <a:rPr lang="it-IT" b="1" dirty="0">
                <a:sym typeface="Wingdings" pitchFamily="2" charset="2"/>
              </a:rPr>
              <a:t> </a:t>
            </a:r>
            <a:r>
              <a:rPr lang="it-IT" b="1" dirty="0" err="1">
                <a:sym typeface="Wingdings" pitchFamily="2" charset="2"/>
              </a:rPr>
              <a:t>class</a:t>
            </a:r>
            <a:r>
              <a:rPr lang="it-IT" b="1" dirty="0">
                <a:sym typeface="Wingdings" pitchFamily="2" charset="2"/>
              </a:rPr>
              <a:t>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415017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C57C0DA3-0ABC-AD4C-B41F-2AF2D3B72E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630173" cy="1478570"/>
          </a:xfrm>
        </p:spPr>
        <p:txBody>
          <a:bodyPr/>
          <a:lstStyle/>
          <a:p>
            <a:r>
              <a:rPr lang="it-IT" dirty="0" err="1"/>
              <a:t>threads</a:t>
            </a:r>
            <a:r>
              <a:rPr lang="it-IT" dirty="0"/>
              <a:t> -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F5792318-F5CC-4B48-B1C6-8AD00964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B3F37B4-A1BE-6442-A5BC-0CF045061224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534A6A3-D352-7C47-A516-195309E1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2715606"/>
            <a:ext cx="1886673" cy="188667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70185C-4038-0348-9CBD-7289FBF867C9}"/>
              </a:ext>
            </a:extLst>
          </p:cNvPr>
          <p:cNvSpPr txBox="1"/>
          <p:nvPr/>
        </p:nvSpPr>
        <p:spPr>
          <a:xfrm>
            <a:off x="2935487" y="3474276"/>
            <a:ext cx="7354407" cy="584775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How can I </a:t>
            </a:r>
            <a:r>
              <a:rPr lang="it-IT" sz="3200" b="1" dirty="0" err="1"/>
              <a:t>implement</a:t>
            </a:r>
            <a:r>
              <a:rPr lang="it-IT" sz="3200" b="1" dirty="0"/>
              <a:t> a </a:t>
            </a:r>
            <a:r>
              <a:rPr lang="it-IT" sz="3200" b="1" dirty="0" err="1">
                <a:solidFill>
                  <a:srgbClr val="FFC000"/>
                </a:solidFill>
              </a:rPr>
              <a:t>c</a:t>
            </a:r>
            <a:r>
              <a:rPr lang="it-IT" sz="3200" b="1" dirty="0" err="1"/>
              <a:t>ritical</a:t>
            </a:r>
            <a:r>
              <a:rPr lang="it-IT" sz="3200" b="1" dirty="0"/>
              <a:t> </a:t>
            </a:r>
            <a:r>
              <a:rPr lang="it-IT" sz="3200" b="1" dirty="0" err="1">
                <a:solidFill>
                  <a:srgbClr val="FFC000"/>
                </a:solidFill>
              </a:rPr>
              <a:t>s</a:t>
            </a:r>
            <a:r>
              <a:rPr lang="it-IT" sz="3200" b="1" dirty="0" err="1"/>
              <a:t>ection</a:t>
            </a:r>
            <a:r>
              <a:rPr lang="it-IT" sz="3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06543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6A3560EC-0A86-494B-B92B-371605FC67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F5792318-F5CC-4B48-B1C6-8AD00964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B3F37B4-A1BE-6442-A5BC-0CF045061224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2140CDE-CD72-444F-92D5-43854E374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67" y="1768745"/>
            <a:ext cx="9654343" cy="489481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E066C9E-46E8-5749-BF49-EF55D400A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7697" y="1768745"/>
            <a:ext cx="1727200" cy="1854200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AB77FBE1-F5EE-6941-A00F-0D40BAB3B052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10704656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Threads</a:t>
            </a:r>
            <a:r>
              <a:rPr lang="it-IT" dirty="0"/>
              <a:t> – </a:t>
            </a:r>
            <a:r>
              <a:rPr lang="it-IT" dirty="0" err="1"/>
              <a:t>lock</a:t>
            </a:r>
            <a:r>
              <a:rPr lang="it-IT" dirty="0"/>
              <a:t> </a:t>
            </a:r>
            <a:r>
              <a:rPr lang="it-IT" cap="none" dirty="0" err="1">
                <a:solidFill>
                  <a:srgbClr val="FFC000"/>
                </a:solidFill>
              </a:rPr>
              <a:t>acquire</a:t>
            </a:r>
            <a:r>
              <a:rPr lang="it-IT" dirty="0">
                <a:solidFill>
                  <a:srgbClr val="FFC000"/>
                </a:solidFill>
              </a:rPr>
              <a:t>()</a:t>
            </a:r>
            <a:r>
              <a:rPr lang="it-IT" dirty="0"/>
              <a:t> and </a:t>
            </a:r>
            <a:r>
              <a:rPr lang="it-IT" cap="none" dirty="0">
                <a:solidFill>
                  <a:srgbClr val="FFC000"/>
                </a:solidFill>
              </a:rPr>
              <a:t>release</a:t>
            </a:r>
            <a:r>
              <a:rPr lang="it-IT" dirty="0">
                <a:solidFill>
                  <a:srgbClr val="FFC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1826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8A06DC60-E0D3-7B48-8A6F-09856183A6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19368"/>
            <a:ext cx="6301378" cy="6858000"/>
          </a:xfrm>
          <a:prstGeom prst="rect">
            <a:avLst/>
          </a:prstGeom>
        </p:spPr>
      </p:pic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F5792318-F5CC-4B48-B1C6-8AD00964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B3F37B4-A1BE-6442-A5BC-0CF045061224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AB77FBE1-F5EE-6941-A00F-0D40BAB3B052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10704656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group</a:t>
            </a:r>
            <a:r>
              <a:rPr lang="it-IT" dirty="0"/>
              <a:t> </a:t>
            </a:r>
            <a:r>
              <a:rPr lang="it-IT" dirty="0" err="1"/>
              <a:t>exercise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726CD85-83A4-3443-82E2-14B1B7E93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348" y="1026327"/>
            <a:ext cx="308611" cy="547830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8F40F23E-A6C6-2141-A2F8-F1B639507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214" y="2198416"/>
            <a:ext cx="10801361" cy="3484754"/>
          </a:xfrm>
        </p:spPr>
        <p:txBody>
          <a:bodyPr>
            <a:normAutofit fontScale="92500"/>
          </a:bodyPr>
          <a:lstStyle/>
          <a:p>
            <a:pPr>
              <a:buFont typeface=".AppleSystemUIFont"/>
              <a:buChar char="-"/>
            </a:pPr>
            <a:r>
              <a:rPr lang="it-IT" sz="3200" dirty="0">
                <a:solidFill>
                  <a:srgbClr val="FFC000"/>
                </a:solidFill>
              </a:rPr>
              <a:t>S</a:t>
            </a:r>
            <a:r>
              <a:rPr lang="it-IT" sz="3200" dirty="0"/>
              <a:t>ensor System </a:t>
            </a:r>
            <a:r>
              <a:rPr lang="it-IT" sz="3200" dirty="0" err="1"/>
              <a:t>that</a:t>
            </a:r>
            <a:r>
              <a:rPr lang="it-IT" sz="3200" dirty="0"/>
              <a:t> </a:t>
            </a:r>
            <a:r>
              <a:rPr lang="it-IT" sz="3200" dirty="0" err="1"/>
              <a:t>controls</a:t>
            </a:r>
            <a:r>
              <a:rPr lang="it-IT" sz="3200" dirty="0"/>
              <a:t> the </a:t>
            </a:r>
            <a:r>
              <a:rPr lang="it-IT" sz="3200" dirty="0" err="1"/>
              <a:t>battery</a:t>
            </a:r>
            <a:r>
              <a:rPr lang="it-IT" sz="3200" dirty="0"/>
              <a:t> </a:t>
            </a:r>
            <a:r>
              <a:rPr lang="it-IT" sz="3200" dirty="0" err="1"/>
              <a:t>charge</a:t>
            </a:r>
            <a:r>
              <a:rPr lang="it-IT" sz="3200" dirty="0"/>
              <a:t> (4 </a:t>
            </a:r>
            <a:r>
              <a:rPr lang="it-IT" sz="3200" dirty="0" err="1"/>
              <a:t>sensors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</a:t>
            </a:r>
            <a:r>
              <a:rPr lang="it-IT" sz="3200" dirty="0" err="1"/>
              <a:t>enough</a:t>
            </a:r>
            <a:r>
              <a:rPr lang="it-IT" sz="3200" dirty="0"/>
              <a:t>)</a:t>
            </a:r>
          </a:p>
          <a:p>
            <a:pPr>
              <a:buFont typeface=".AppleSystemUIFont"/>
              <a:buChar char="-"/>
            </a:pPr>
            <a:r>
              <a:rPr lang="it-IT" sz="3200" dirty="0">
                <a:solidFill>
                  <a:srgbClr val="FFC000"/>
                </a:solidFill>
              </a:rPr>
              <a:t>A</a:t>
            </a:r>
            <a:r>
              <a:rPr lang="it-IT" sz="3200" dirty="0"/>
              <a:t> </a:t>
            </a:r>
            <a:r>
              <a:rPr lang="it-IT" sz="3200" dirty="0" err="1"/>
              <a:t>thread</a:t>
            </a:r>
            <a:r>
              <a:rPr lang="it-IT" sz="3200" dirty="0"/>
              <a:t> </a:t>
            </a:r>
            <a:r>
              <a:rPr lang="it-IT" sz="3200" dirty="0" err="1"/>
              <a:t>each</a:t>
            </a:r>
            <a:r>
              <a:rPr lang="it-IT" sz="3200" dirty="0"/>
              <a:t> </a:t>
            </a:r>
            <a:r>
              <a:rPr lang="it-IT" sz="3200" dirty="0" err="1"/>
              <a:t>sensors</a:t>
            </a:r>
            <a:endParaRPr lang="it-IT" sz="3200" dirty="0"/>
          </a:p>
          <a:p>
            <a:pPr>
              <a:buFont typeface=".AppleSystemUIFont"/>
              <a:buChar char="-"/>
            </a:pPr>
            <a:r>
              <a:rPr lang="it-IT" sz="3200" dirty="0" err="1">
                <a:solidFill>
                  <a:srgbClr val="FFC000"/>
                </a:solidFill>
              </a:rPr>
              <a:t>S</a:t>
            </a:r>
            <a:r>
              <a:rPr lang="it-IT" sz="3200" dirty="0" err="1"/>
              <a:t>hared</a:t>
            </a:r>
            <a:r>
              <a:rPr lang="it-IT" sz="3200" dirty="0"/>
              <a:t> </a:t>
            </a:r>
            <a:r>
              <a:rPr lang="it-IT" sz="3200" dirty="0" err="1"/>
              <a:t>resources</a:t>
            </a:r>
            <a:r>
              <a:rPr lang="it-IT" sz="3200" dirty="0"/>
              <a:t>: a list of </a:t>
            </a:r>
            <a:r>
              <a:rPr lang="it-IT" sz="3200" dirty="0" err="1"/>
              <a:t>values</a:t>
            </a:r>
            <a:r>
              <a:rPr lang="it-IT" sz="3200" dirty="0"/>
              <a:t> ​​and the </a:t>
            </a:r>
            <a:r>
              <a:rPr lang="it-IT" sz="3200" dirty="0" err="1"/>
              <a:t>average</a:t>
            </a:r>
            <a:r>
              <a:rPr lang="it-IT" sz="3200" dirty="0"/>
              <a:t> of </a:t>
            </a:r>
            <a:r>
              <a:rPr lang="it-IT" sz="3200" dirty="0" err="1"/>
              <a:t>its</a:t>
            </a:r>
            <a:r>
              <a:rPr lang="it-IT" sz="3200" dirty="0"/>
              <a:t> </a:t>
            </a:r>
            <a:r>
              <a:rPr lang="it-IT" sz="3200" dirty="0" err="1"/>
              <a:t>values</a:t>
            </a:r>
            <a:endParaRPr lang="it-IT" sz="3200" dirty="0"/>
          </a:p>
          <a:p>
            <a:pPr>
              <a:buFont typeface=".AppleSystemUIFont"/>
              <a:buChar char="-"/>
            </a:pPr>
            <a:r>
              <a:rPr lang="it-IT" sz="3200" dirty="0" err="1">
                <a:solidFill>
                  <a:srgbClr val="FFC000"/>
                </a:solidFill>
              </a:rPr>
              <a:t>P</a:t>
            </a:r>
            <a:r>
              <a:rPr lang="it-IT" sz="3200" dirty="0" err="1"/>
              <a:t>rint</a:t>
            </a:r>
            <a:r>
              <a:rPr lang="it-IT" sz="3200" dirty="0"/>
              <a:t> the log</a:t>
            </a:r>
          </a:p>
          <a:p>
            <a:pPr>
              <a:buFont typeface=".AppleSystemUIFont"/>
              <a:buChar char="-"/>
            </a:pPr>
            <a:r>
              <a:rPr lang="it-IT" sz="3200" dirty="0" err="1">
                <a:solidFill>
                  <a:srgbClr val="FFC000"/>
                </a:solidFill>
              </a:rPr>
              <a:t>C</a:t>
            </a:r>
            <a:r>
              <a:rPr lang="it-IT" sz="3200" dirty="0" err="1"/>
              <a:t>onsider</a:t>
            </a:r>
            <a:r>
              <a:rPr lang="it-IT" sz="3200" dirty="0"/>
              <a:t> a delay (</a:t>
            </a:r>
            <a:r>
              <a:rPr lang="it-IT" sz="3200" dirty="0" err="1"/>
              <a:t>sleep</a:t>
            </a:r>
            <a:r>
              <a:rPr lang="it-IT" sz="3200" dirty="0"/>
              <a:t>) </a:t>
            </a:r>
            <a:r>
              <a:rPr lang="it-IT" sz="3200" dirty="0" err="1"/>
              <a:t>at</a:t>
            </a:r>
            <a:r>
              <a:rPr lang="it-IT" sz="3200" dirty="0"/>
              <a:t> </a:t>
            </a:r>
            <a:r>
              <a:rPr lang="it-IT" sz="3200" dirty="0" err="1"/>
              <a:t>each</a:t>
            </a:r>
            <a:r>
              <a:rPr lang="it-IT" sz="3200" dirty="0"/>
              <a:t> call of the </a:t>
            </a:r>
            <a:r>
              <a:rPr lang="it-IT" sz="3200" dirty="0">
                <a:solidFill>
                  <a:srgbClr val="FFC000"/>
                </a:solidFill>
              </a:rPr>
              <a:t>.start</a:t>
            </a:r>
            <a:r>
              <a:rPr lang="it-IT" sz="3200" dirty="0"/>
              <a:t> </a:t>
            </a:r>
            <a:r>
              <a:rPr lang="it-IT" sz="3200" dirty="0" err="1"/>
              <a:t>method</a:t>
            </a:r>
            <a:endParaRPr lang="it-IT" sz="3200" dirty="0"/>
          </a:p>
          <a:p>
            <a:pPr>
              <a:buFont typeface=".AppleSystemUIFont"/>
              <a:buChar char="-"/>
            </a:pP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596735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C57C0DA3-0ABC-AD4C-B41F-2AF2D3B72E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585" y="32205"/>
            <a:ext cx="4935297" cy="724145"/>
          </a:xfrm>
        </p:spPr>
        <p:txBody>
          <a:bodyPr/>
          <a:lstStyle/>
          <a:p>
            <a:r>
              <a:rPr lang="it-IT" dirty="0" err="1"/>
              <a:t>Exercise</a:t>
            </a:r>
            <a:r>
              <a:rPr lang="it-IT" dirty="0"/>
              <a:t> – a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F5792318-F5CC-4B48-B1C6-8AD00964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B3F37B4-A1BE-6442-A5BC-0CF045061224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7655FBA-0738-5944-A872-DA22D6618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585" y="748617"/>
            <a:ext cx="6847602" cy="594989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C4BD406-B323-214D-B4B8-CF03CDAEF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069" y="2032000"/>
            <a:ext cx="3302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86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C57C0DA3-0ABC-AD4C-B41F-2AF2D3B72E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83B0D6-19A3-B142-BE7B-36C70997169C}"/>
              </a:ext>
            </a:extLst>
          </p:cNvPr>
          <p:cNvSpPr txBox="1"/>
          <p:nvPr/>
        </p:nvSpPr>
        <p:spPr>
          <a:xfrm>
            <a:off x="0" y="2828835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Thanks</a:t>
            </a:r>
            <a:r>
              <a:rPr lang="it-IT" sz="7200" dirty="0">
                <a:latin typeface="Calibri Light" panose="020F0302020204030204" pitchFamily="34" charset="0"/>
                <a:cs typeface="Calibri Light" panose="020F0302020204030204" pitchFamily="34" charset="0"/>
              </a:rPr>
              <a:t> for the </a:t>
            </a:r>
            <a:r>
              <a:rPr lang="it-IT" sz="7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attention</a:t>
            </a:r>
            <a:r>
              <a:rPr lang="it-IT" sz="7200" dirty="0">
                <a:latin typeface="Calibri Light" panose="020F0302020204030204" pitchFamily="34" charset="0"/>
                <a:cs typeface="Calibri Light" panose="020F03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70930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0FEC546-1552-1049-BB75-BD3526C7D4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Properties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FF08E5-1797-EE48-AAC5-386DF89E4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272822" cy="284180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it-IT" b="1" dirty="0" err="1"/>
              <a:t>Strongly</a:t>
            </a:r>
            <a:r>
              <a:rPr lang="it-IT" b="1" dirty="0"/>
              <a:t> </a:t>
            </a:r>
            <a:r>
              <a:rPr lang="it-IT" b="1" dirty="0" err="1"/>
              <a:t>typed</a:t>
            </a:r>
            <a:r>
              <a:rPr lang="it-IT" b="1" dirty="0"/>
              <a:t> </a:t>
            </a:r>
            <a:r>
              <a:rPr lang="it-IT" dirty="0">
                <a:sym typeface="Wingdings" pitchFamily="2" charset="2"/>
              </a:rPr>
              <a:t> </a:t>
            </a:r>
            <a:r>
              <a:rPr lang="it-IT" dirty="0" err="1">
                <a:sym typeface="Wingdings" pitchFamily="2" charset="2"/>
              </a:rPr>
              <a:t>you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can’t</a:t>
            </a:r>
            <a:r>
              <a:rPr lang="it-IT" dirty="0">
                <a:sym typeface="Wingdings" pitchFamily="2" charset="2"/>
              </a:rPr>
              <a:t> concatenate a </a:t>
            </a:r>
            <a:r>
              <a:rPr lang="it-IT" dirty="0" err="1">
                <a:sym typeface="Wingdings" pitchFamily="2" charset="2"/>
              </a:rPr>
              <a:t>string</a:t>
            </a:r>
            <a:r>
              <a:rPr lang="it-IT" dirty="0">
                <a:sym typeface="Wingdings" pitchFamily="2" charset="2"/>
              </a:rPr>
              <a:t> and an </a:t>
            </a:r>
            <a:r>
              <a:rPr lang="it-IT" dirty="0" err="1">
                <a:sym typeface="Wingdings" pitchFamily="2" charset="2"/>
              </a:rPr>
              <a:t>integer</a:t>
            </a:r>
            <a:r>
              <a:rPr lang="it-IT" dirty="0">
                <a:sym typeface="Wingdings" pitchFamily="2" charset="2"/>
              </a:rPr>
              <a:t> for </a:t>
            </a:r>
            <a:r>
              <a:rPr lang="it-IT" dirty="0" err="1">
                <a:sym typeface="Wingdings" pitchFamily="2" charset="2"/>
              </a:rPr>
              <a:t>example</a:t>
            </a:r>
            <a:r>
              <a:rPr lang="it-IT" dirty="0">
                <a:sym typeface="Wingdings" pitchFamily="2" charset="2"/>
              </a:rPr>
              <a:t>;</a:t>
            </a:r>
            <a:endParaRPr lang="it-IT" dirty="0"/>
          </a:p>
          <a:p>
            <a:pPr>
              <a:buFontTx/>
              <a:buChar char="-"/>
            </a:pPr>
            <a:r>
              <a:rPr lang="it-IT" b="1" dirty="0" err="1"/>
              <a:t>Dinamically</a:t>
            </a:r>
            <a:r>
              <a:rPr lang="it-IT" b="1" dirty="0"/>
              <a:t>, </a:t>
            </a:r>
            <a:r>
              <a:rPr lang="it-IT" b="1" dirty="0" err="1"/>
              <a:t>implicitly</a:t>
            </a:r>
            <a:r>
              <a:rPr lang="it-IT" b="1" dirty="0"/>
              <a:t> </a:t>
            </a:r>
            <a:r>
              <a:rPr lang="it-IT" b="1" dirty="0" err="1"/>
              <a:t>typed</a:t>
            </a:r>
            <a:r>
              <a:rPr lang="it-IT" b="1" dirty="0"/>
              <a:t> </a:t>
            </a:r>
            <a:r>
              <a:rPr lang="it-IT" dirty="0">
                <a:sym typeface="Wingdings" pitchFamily="2" charset="2"/>
              </a:rPr>
              <a:t> </a:t>
            </a:r>
            <a:r>
              <a:rPr lang="it-IT" dirty="0" err="1">
                <a:sym typeface="Wingdings" pitchFamily="2" charset="2"/>
              </a:rPr>
              <a:t>you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don’t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have</a:t>
            </a:r>
            <a:r>
              <a:rPr lang="it-IT" dirty="0">
                <a:sym typeface="Wingdings" pitchFamily="2" charset="2"/>
              </a:rPr>
              <a:t> to </a:t>
            </a:r>
            <a:r>
              <a:rPr lang="it-IT" dirty="0" err="1">
                <a:sym typeface="Wingdings" pitchFamily="2" charset="2"/>
              </a:rPr>
              <a:t>explicitly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declare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variable</a:t>
            </a:r>
            <a:r>
              <a:rPr lang="it-IT" dirty="0">
                <a:sym typeface="Wingdings" pitchFamily="2" charset="2"/>
              </a:rPr>
              <a:t> data </a:t>
            </a:r>
            <a:r>
              <a:rPr lang="it-IT" dirty="0" err="1">
                <a:sym typeface="Wingdings" pitchFamily="2" charset="2"/>
              </a:rPr>
              <a:t>types</a:t>
            </a:r>
            <a:r>
              <a:rPr lang="it-IT" dirty="0">
                <a:sym typeface="Wingdings" pitchFamily="2" charset="2"/>
              </a:rPr>
              <a:t>. Data </a:t>
            </a:r>
            <a:r>
              <a:rPr lang="it-IT" dirty="0" err="1">
                <a:sym typeface="Wingdings" pitchFamily="2" charset="2"/>
              </a:rPr>
              <a:t>types</a:t>
            </a:r>
            <a:r>
              <a:rPr lang="it-IT">
                <a:sym typeface="Wingdings" pitchFamily="2" charset="2"/>
              </a:rPr>
              <a:t> are </a:t>
            </a:r>
            <a:r>
              <a:rPr lang="it-IT" dirty="0" err="1">
                <a:sym typeface="Wingdings" pitchFamily="2" charset="2"/>
              </a:rPr>
              <a:t>enforced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at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runtime</a:t>
            </a:r>
            <a:r>
              <a:rPr lang="it-IT" dirty="0">
                <a:sym typeface="Wingdings" pitchFamily="2" charset="2"/>
              </a:rPr>
              <a:t>;</a:t>
            </a:r>
            <a:endParaRPr lang="it-IT" dirty="0"/>
          </a:p>
          <a:p>
            <a:pPr>
              <a:buFontTx/>
              <a:buChar char="-"/>
            </a:pPr>
            <a:r>
              <a:rPr lang="it-IT" b="1" dirty="0"/>
              <a:t>Case sensitive </a:t>
            </a:r>
            <a:r>
              <a:rPr lang="it-IT" dirty="0">
                <a:sym typeface="Wingdings" pitchFamily="2" charset="2"/>
              </a:rPr>
              <a:t> for </a:t>
            </a:r>
            <a:r>
              <a:rPr lang="it-IT" dirty="0" err="1">
                <a:sym typeface="Wingdings" pitchFamily="2" charset="2"/>
              </a:rPr>
              <a:t>example</a:t>
            </a:r>
            <a:r>
              <a:rPr lang="it-IT" dirty="0">
                <a:sym typeface="Wingdings" pitchFamily="2" charset="2"/>
              </a:rPr>
              <a:t>, </a:t>
            </a:r>
            <a:r>
              <a:rPr lang="it-IT" dirty="0" err="1">
                <a:solidFill>
                  <a:srgbClr val="FFC000"/>
                </a:solidFill>
                <a:sym typeface="Wingdings" pitchFamily="2" charset="2"/>
              </a:rPr>
              <a:t>pippo</a:t>
            </a:r>
            <a:r>
              <a:rPr lang="it-IT" dirty="0">
                <a:sym typeface="Wingdings" pitchFamily="2" charset="2"/>
              </a:rPr>
              <a:t> and </a:t>
            </a:r>
            <a:r>
              <a:rPr lang="it-IT" dirty="0">
                <a:solidFill>
                  <a:srgbClr val="FFC000"/>
                </a:solidFill>
                <a:sym typeface="Wingdings" pitchFamily="2" charset="2"/>
              </a:rPr>
              <a:t>PIPPO</a:t>
            </a:r>
            <a:r>
              <a:rPr lang="it-IT" dirty="0">
                <a:sym typeface="Wingdings" pitchFamily="2" charset="2"/>
              </a:rPr>
              <a:t> are </a:t>
            </a:r>
            <a:r>
              <a:rPr lang="it-IT" dirty="0" err="1">
                <a:sym typeface="Wingdings" pitchFamily="2" charset="2"/>
              </a:rPr>
              <a:t>not</a:t>
            </a:r>
            <a:r>
              <a:rPr lang="it-IT" dirty="0">
                <a:sym typeface="Wingdings" pitchFamily="2" charset="2"/>
              </a:rPr>
              <a:t> the </a:t>
            </a:r>
            <a:r>
              <a:rPr lang="it-IT" dirty="0" err="1">
                <a:sym typeface="Wingdings" pitchFamily="2" charset="2"/>
              </a:rPr>
              <a:t>same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variables</a:t>
            </a:r>
            <a:r>
              <a:rPr lang="it-IT" dirty="0">
                <a:sym typeface="Wingdings" pitchFamily="2" charset="2"/>
              </a:rPr>
              <a:t>;</a:t>
            </a:r>
            <a:endParaRPr lang="it-IT" dirty="0"/>
          </a:p>
          <a:p>
            <a:pPr>
              <a:buFontTx/>
              <a:buChar char="-"/>
            </a:pPr>
            <a:r>
              <a:rPr lang="it-IT" b="1" dirty="0"/>
              <a:t>Object-</a:t>
            </a:r>
            <a:r>
              <a:rPr lang="it-IT" b="1" dirty="0" err="1"/>
              <a:t>oriented</a:t>
            </a:r>
            <a:r>
              <a:rPr lang="it-IT" dirty="0"/>
              <a:t> </a:t>
            </a:r>
            <a:r>
              <a:rPr lang="it-IT" dirty="0">
                <a:sym typeface="Wingdings" pitchFamily="2" charset="2"/>
              </a:rPr>
              <a:t> </a:t>
            </a:r>
            <a:r>
              <a:rPr lang="it-IT" dirty="0" err="1">
                <a:sym typeface="Wingdings" pitchFamily="2" charset="2"/>
              </a:rPr>
              <a:t>everything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is</a:t>
            </a:r>
            <a:r>
              <a:rPr lang="it-IT" dirty="0">
                <a:sym typeface="Wingdings" pitchFamily="2" charset="2"/>
              </a:rPr>
              <a:t> an </a:t>
            </a:r>
            <a:r>
              <a:rPr lang="it-IT" dirty="0" err="1">
                <a:sym typeface="Wingdings" pitchFamily="2" charset="2"/>
              </a:rPr>
              <a:t>object</a:t>
            </a:r>
            <a:r>
              <a:rPr lang="it-IT" dirty="0">
                <a:sym typeface="Wingdings" pitchFamily="2" charset="2"/>
              </a:rPr>
              <a:t>.</a:t>
            </a:r>
            <a:endParaRPr lang="it-IT" dirty="0"/>
          </a:p>
        </p:txBody>
      </p:sp>
      <p:sp>
        <p:nvSpPr>
          <p:cNvPr id="6" name="Segnaposto numero diapositiva 4">
            <a:extLst>
              <a:ext uri="{FF2B5EF4-FFF2-40B4-BE49-F238E27FC236}">
                <a16:creationId xmlns:a16="http://schemas.microsoft.com/office/drawing/2014/main" id="{2109584B-8954-AD4B-8329-49DBBB82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36626DB-1348-9443-B0DC-A354AFBBDC5D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</p:spTree>
    <p:extLst>
      <p:ext uri="{BB962C8B-B14F-4D97-AF65-F5344CB8AC3E}">
        <p14:creationId xmlns:p14="http://schemas.microsoft.com/office/powerpoint/2010/main" val="201860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A36B4B2C-6E43-BB42-AA1F-6AE56CEEF4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Indentation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FF08E5-1797-EE48-AAC5-386DF89E4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272822" cy="3214335"/>
          </a:xfrm>
        </p:spPr>
        <p:txBody>
          <a:bodyPr/>
          <a:lstStyle/>
          <a:p>
            <a:pPr marL="0" indent="0">
              <a:buNone/>
            </a:pPr>
            <a:r>
              <a:rPr lang="it-IT" dirty="0" err="1">
                <a:solidFill>
                  <a:srgbClr val="FFC000"/>
                </a:solidFill>
              </a:rPr>
              <a:t>P</a:t>
            </a:r>
            <a:r>
              <a:rPr lang="it-IT" dirty="0" err="1"/>
              <a:t>ython</a:t>
            </a:r>
            <a:r>
              <a:rPr lang="it-IT" dirty="0"/>
              <a:t> </a:t>
            </a:r>
            <a:r>
              <a:rPr lang="it-IT" dirty="0" err="1"/>
              <a:t>programs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structured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indentation</a:t>
            </a:r>
            <a:r>
              <a:rPr lang="it-IT" dirty="0"/>
              <a:t>, i.e. code </a:t>
            </a:r>
            <a:r>
              <a:rPr lang="it-IT" dirty="0" err="1"/>
              <a:t>blocks</a:t>
            </a:r>
            <a:r>
              <a:rPr lang="it-IT" dirty="0"/>
              <a:t> are </a:t>
            </a:r>
            <a:r>
              <a:rPr lang="it-IT" dirty="0" err="1"/>
              <a:t>defined</a:t>
            </a:r>
            <a:r>
              <a:rPr lang="it-IT" dirty="0"/>
              <a:t> by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indentation</a:t>
            </a:r>
            <a:r>
              <a:rPr lang="it-IT" dirty="0"/>
              <a:t>. </a:t>
            </a:r>
          </a:p>
          <a:p>
            <a:pPr marL="0" indent="0">
              <a:buNone/>
            </a:pPr>
            <a:r>
              <a:rPr lang="it-IT" dirty="0">
                <a:solidFill>
                  <a:srgbClr val="FFC000"/>
                </a:solidFill>
              </a:rPr>
              <a:t>I</a:t>
            </a:r>
            <a:r>
              <a:rPr lang="it-IT" dirty="0"/>
              <a:t>n the case of </a:t>
            </a:r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it's</a:t>
            </a:r>
            <a:r>
              <a:rPr lang="it-IT" dirty="0"/>
              <a:t> a </a:t>
            </a:r>
            <a:r>
              <a:rPr lang="it-IT" dirty="0" err="1"/>
              <a:t>language</a:t>
            </a:r>
            <a:r>
              <a:rPr lang="it-IT" dirty="0"/>
              <a:t> </a:t>
            </a:r>
            <a:r>
              <a:rPr lang="it-IT" dirty="0" err="1"/>
              <a:t>requirement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a </a:t>
            </a:r>
            <a:r>
              <a:rPr lang="it-IT" dirty="0" err="1"/>
              <a:t>matter</a:t>
            </a:r>
            <a:r>
              <a:rPr lang="it-IT" dirty="0"/>
              <a:t> of style. </a:t>
            </a:r>
          </a:p>
          <a:p>
            <a:pPr marL="0" indent="0">
              <a:buNone/>
            </a:pPr>
            <a:r>
              <a:rPr lang="it-IT" dirty="0" err="1">
                <a:solidFill>
                  <a:srgbClr val="FFC000"/>
                </a:solidFill>
              </a:rPr>
              <a:t>T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principle</a:t>
            </a:r>
            <a:r>
              <a:rPr lang="it-IT" dirty="0"/>
              <a:t> </a:t>
            </a:r>
            <a:r>
              <a:rPr lang="it-IT" dirty="0" err="1"/>
              <a:t>makes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easier</a:t>
            </a:r>
            <a:r>
              <a:rPr lang="it-IT" dirty="0"/>
              <a:t> to </a:t>
            </a:r>
            <a:r>
              <a:rPr lang="it-IT" dirty="0" err="1"/>
              <a:t>read</a:t>
            </a:r>
            <a:r>
              <a:rPr lang="it-IT" dirty="0"/>
              <a:t> and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people's</a:t>
            </a:r>
            <a:r>
              <a:rPr lang="it-IT" dirty="0"/>
              <a:t> </a:t>
            </a:r>
            <a:r>
              <a:rPr lang="it-IT" dirty="0" err="1"/>
              <a:t>Python</a:t>
            </a:r>
            <a:r>
              <a:rPr lang="it-IT" dirty="0"/>
              <a:t> code.</a:t>
            </a:r>
          </a:p>
          <a:p>
            <a:pPr marL="0" indent="0">
              <a:buNone/>
            </a:pPr>
            <a:r>
              <a:rPr lang="it-IT" dirty="0" err="1">
                <a:solidFill>
                  <a:srgbClr val="FFC000"/>
                </a:solidFill>
              </a:rPr>
              <a:t>A</a:t>
            </a:r>
            <a:r>
              <a:rPr lang="it-IT" dirty="0" err="1"/>
              <a:t>ll</a:t>
            </a:r>
            <a:r>
              <a:rPr lang="it-IT" dirty="0"/>
              <a:t> </a:t>
            </a:r>
            <a:r>
              <a:rPr lang="it-IT" dirty="0" err="1"/>
              <a:t>statements</a:t>
            </a:r>
            <a:r>
              <a:rPr lang="it-IT" dirty="0"/>
              <a:t>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to the right </a:t>
            </a:r>
            <a:r>
              <a:rPr lang="it-IT" dirty="0" err="1"/>
              <a:t>belong</a:t>
            </a:r>
            <a:r>
              <a:rPr lang="it-IT" dirty="0"/>
              <a:t> to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of code.</a:t>
            </a:r>
            <a:endParaRPr lang="it-IT" sz="2200" dirty="0"/>
          </a:p>
        </p:txBody>
      </p:sp>
      <p:sp>
        <p:nvSpPr>
          <p:cNvPr id="6" name="Segnaposto numero diapositiva 4">
            <a:extLst>
              <a:ext uri="{FF2B5EF4-FFF2-40B4-BE49-F238E27FC236}">
                <a16:creationId xmlns:a16="http://schemas.microsoft.com/office/drawing/2014/main" id="{2109584B-8954-AD4B-8329-49DBBB82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BDF50A7-5E92-7842-831D-39939B861730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</p:spTree>
    <p:extLst>
      <p:ext uri="{BB962C8B-B14F-4D97-AF65-F5344CB8AC3E}">
        <p14:creationId xmlns:p14="http://schemas.microsoft.com/office/powerpoint/2010/main" val="1368068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9EBC620A-0F22-F94E-B700-6B20C6B697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declaration</a:t>
            </a:r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7B8D2C8-0BD1-9A41-BE49-46C0D5875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684" y="2800149"/>
            <a:ext cx="3771900" cy="1206500"/>
          </a:xfrm>
          <a:prstGeom prst="rect">
            <a:avLst/>
          </a:prstGeom>
        </p:spPr>
      </p:pic>
      <p:sp>
        <p:nvSpPr>
          <p:cNvPr id="15" name="Freccia destra 14">
            <a:extLst>
              <a:ext uri="{FF2B5EF4-FFF2-40B4-BE49-F238E27FC236}">
                <a16:creationId xmlns:a16="http://schemas.microsoft.com/office/drawing/2014/main" id="{A71073B1-75D7-5A45-8EEE-6672098FE39E}"/>
              </a:ext>
            </a:extLst>
          </p:cNvPr>
          <p:cNvSpPr/>
          <p:nvPr/>
        </p:nvSpPr>
        <p:spPr>
          <a:xfrm>
            <a:off x="7169109" y="3206630"/>
            <a:ext cx="833378" cy="39353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4DC7FAB7-8599-9842-87B0-3FBC56D97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70" y="2010922"/>
            <a:ext cx="6769105" cy="2836156"/>
          </a:xfrm>
          <a:prstGeom prst="rect">
            <a:avLst/>
          </a:prstGeom>
        </p:spPr>
      </p:pic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CEFC86B5-E80F-D24D-949B-7CA09DD7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18AC9B1-D363-FD46-A01E-B02C58779C12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</p:spTree>
    <p:extLst>
      <p:ext uri="{BB962C8B-B14F-4D97-AF65-F5344CB8AC3E}">
        <p14:creationId xmlns:p14="http://schemas.microsoft.com/office/powerpoint/2010/main" val="304050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magine 30">
            <a:extLst>
              <a:ext uri="{FF2B5EF4-FFF2-40B4-BE49-F238E27FC236}">
                <a16:creationId xmlns:a16="http://schemas.microsoft.com/office/drawing/2014/main" id="{9792DEED-DD8D-0E43-95BF-7F4A610048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Manipulating</a:t>
            </a:r>
            <a:r>
              <a:rPr lang="it-IT" dirty="0"/>
              <a:t> </a:t>
            </a:r>
            <a:r>
              <a:rPr lang="it-IT" dirty="0" err="1"/>
              <a:t>strings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5105DE6-DDDF-1A4E-ABB6-AFA4AF3C0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923463"/>
            <a:ext cx="4381500" cy="355600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1D7E78FD-4762-9E4D-80C9-ADCC26060137}"/>
              </a:ext>
            </a:extLst>
          </p:cNvPr>
          <p:cNvCxnSpPr>
            <a:cxnSpLocks/>
          </p:cNvCxnSpPr>
          <p:nvPr/>
        </p:nvCxnSpPr>
        <p:spPr>
          <a:xfrm flipV="1">
            <a:off x="2563983" y="2208700"/>
            <a:ext cx="0" cy="25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6C8487E-B444-624F-A17C-0676D731425B}"/>
              </a:ext>
            </a:extLst>
          </p:cNvPr>
          <p:cNvCxnSpPr>
            <a:cxnSpLocks/>
          </p:cNvCxnSpPr>
          <p:nvPr/>
        </p:nvCxnSpPr>
        <p:spPr>
          <a:xfrm flipV="1">
            <a:off x="2698829" y="2207360"/>
            <a:ext cx="0" cy="25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95B83F83-9030-4349-A23A-CB452A87C7F6}"/>
              </a:ext>
            </a:extLst>
          </p:cNvPr>
          <p:cNvCxnSpPr>
            <a:cxnSpLocks/>
          </p:cNvCxnSpPr>
          <p:nvPr/>
        </p:nvCxnSpPr>
        <p:spPr>
          <a:xfrm flipV="1">
            <a:off x="2851229" y="2209291"/>
            <a:ext cx="0" cy="25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8A194E8F-7046-344B-994F-C70DE9BF38E6}"/>
              </a:ext>
            </a:extLst>
          </p:cNvPr>
          <p:cNvCxnSpPr>
            <a:cxnSpLocks/>
          </p:cNvCxnSpPr>
          <p:nvPr/>
        </p:nvCxnSpPr>
        <p:spPr>
          <a:xfrm flipV="1">
            <a:off x="2976622" y="2205434"/>
            <a:ext cx="0" cy="25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EB894E5-2043-7148-B43B-F6FE9D4AC7C7}"/>
              </a:ext>
            </a:extLst>
          </p:cNvPr>
          <p:cNvCxnSpPr>
            <a:cxnSpLocks/>
          </p:cNvCxnSpPr>
          <p:nvPr/>
        </p:nvCxnSpPr>
        <p:spPr>
          <a:xfrm flipV="1">
            <a:off x="3115518" y="2205434"/>
            <a:ext cx="0" cy="25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72778D9-852E-0E4E-B928-14835CD15C89}"/>
              </a:ext>
            </a:extLst>
          </p:cNvPr>
          <p:cNvCxnSpPr>
            <a:cxnSpLocks/>
          </p:cNvCxnSpPr>
          <p:nvPr/>
        </p:nvCxnSpPr>
        <p:spPr>
          <a:xfrm flipV="1">
            <a:off x="3833147" y="2208700"/>
            <a:ext cx="0" cy="25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E229AEB7-667B-9C40-A638-424509F52401}"/>
              </a:ext>
            </a:extLst>
          </p:cNvPr>
          <p:cNvCxnSpPr>
            <a:cxnSpLocks/>
          </p:cNvCxnSpPr>
          <p:nvPr/>
        </p:nvCxnSpPr>
        <p:spPr>
          <a:xfrm flipV="1">
            <a:off x="4585503" y="2220757"/>
            <a:ext cx="0" cy="26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1FD23D5-30B2-DF4C-8E33-66838B1E2E8B}"/>
              </a:ext>
            </a:extLst>
          </p:cNvPr>
          <p:cNvCxnSpPr>
            <a:cxnSpLocks/>
          </p:cNvCxnSpPr>
          <p:nvPr/>
        </p:nvCxnSpPr>
        <p:spPr>
          <a:xfrm flipV="1">
            <a:off x="4724398" y="2214854"/>
            <a:ext cx="0" cy="26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ED85F943-5A08-734B-ABC8-0901487D8E47}"/>
              </a:ext>
            </a:extLst>
          </p:cNvPr>
          <p:cNvCxnSpPr>
            <a:cxnSpLocks/>
          </p:cNvCxnSpPr>
          <p:nvPr/>
        </p:nvCxnSpPr>
        <p:spPr>
          <a:xfrm flipV="1">
            <a:off x="4874870" y="2217009"/>
            <a:ext cx="0" cy="25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A99DDDA-F2B3-D149-9FBF-3EB0B71EDDB5}"/>
              </a:ext>
            </a:extLst>
          </p:cNvPr>
          <p:cNvCxnSpPr>
            <a:cxnSpLocks/>
          </p:cNvCxnSpPr>
          <p:nvPr/>
        </p:nvCxnSpPr>
        <p:spPr>
          <a:xfrm flipV="1">
            <a:off x="4999478" y="2217009"/>
            <a:ext cx="0" cy="25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CA9D8415-3082-DD4E-B551-FC26283F56D7}"/>
              </a:ext>
            </a:extLst>
          </p:cNvPr>
          <p:cNvCxnSpPr>
            <a:cxnSpLocks/>
          </p:cNvCxnSpPr>
          <p:nvPr/>
        </p:nvCxnSpPr>
        <p:spPr>
          <a:xfrm flipV="1">
            <a:off x="5129512" y="2218237"/>
            <a:ext cx="0" cy="25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63EDE0D8-7EF0-4246-A530-48BF0FC2AE31}"/>
              </a:ext>
            </a:extLst>
          </p:cNvPr>
          <p:cNvCxnSpPr>
            <a:cxnSpLocks/>
          </p:cNvCxnSpPr>
          <p:nvPr/>
        </p:nvCxnSpPr>
        <p:spPr>
          <a:xfrm flipV="1">
            <a:off x="5246293" y="2217009"/>
            <a:ext cx="0" cy="25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B123313E-350E-054E-96EC-0A68B790914C}"/>
              </a:ext>
            </a:extLst>
          </p:cNvPr>
          <p:cNvCxnSpPr>
            <a:cxnSpLocks/>
          </p:cNvCxnSpPr>
          <p:nvPr/>
        </p:nvCxnSpPr>
        <p:spPr>
          <a:xfrm>
            <a:off x="2560717" y="2465402"/>
            <a:ext cx="2689200" cy="17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46E5631E-D3B8-AF4F-B715-70E9950E0AA6}"/>
              </a:ext>
            </a:extLst>
          </p:cNvPr>
          <p:cNvCxnSpPr/>
          <p:nvPr/>
        </p:nvCxnSpPr>
        <p:spPr>
          <a:xfrm>
            <a:off x="3633849" y="2476977"/>
            <a:ext cx="0" cy="3081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C84B26BD-6AFF-C34E-A74A-86D4A6CF107B}"/>
              </a:ext>
            </a:extLst>
          </p:cNvPr>
          <p:cNvSpPr txBox="1"/>
          <p:nvPr/>
        </p:nvSpPr>
        <p:spPr>
          <a:xfrm>
            <a:off x="4115651" y="2820758"/>
            <a:ext cx="6845574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Given</a:t>
            </a:r>
            <a:r>
              <a:rPr lang="it-IT" b="1" dirty="0"/>
              <a:t> a </a:t>
            </a:r>
            <a:r>
              <a:rPr lang="it-IT" b="1" dirty="0" err="1"/>
              <a:t>string</a:t>
            </a:r>
            <a:r>
              <a:rPr lang="it-IT" b="1" dirty="0"/>
              <a:t>, the </a:t>
            </a:r>
            <a:r>
              <a:rPr lang="it-IT" b="1" dirty="0" err="1"/>
              <a:t>function</a:t>
            </a:r>
            <a:r>
              <a:rPr lang="it-IT" b="1" dirty="0"/>
              <a:t> </a:t>
            </a:r>
            <a:r>
              <a:rPr lang="it-IT" b="1" dirty="0" err="1"/>
              <a:t>return</a:t>
            </a:r>
            <a:r>
              <a:rPr lang="it-IT" b="1" dirty="0"/>
              <a:t> the </a:t>
            </a:r>
            <a:r>
              <a:rPr lang="it-IT" b="1" dirty="0" err="1"/>
              <a:t>length</a:t>
            </a:r>
            <a:r>
              <a:rPr lang="it-IT" b="1" dirty="0"/>
              <a:t> of </a:t>
            </a:r>
            <a:r>
              <a:rPr lang="it-IT" b="1" dirty="0" err="1"/>
              <a:t>it</a:t>
            </a:r>
            <a:r>
              <a:rPr lang="it-IT" b="1" dirty="0"/>
              <a:t>. In </a:t>
            </a:r>
            <a:r>
              <a:rPr lang="it-IT" b="1" dirty="0" err="1"/>
              <a:t>this</a:t>
            </a:r>
            <a:r>
              <a:rPr lang="it-IT" b="1" dirty="0"/>
              <a:t> case </a:t>
            </a:r>
            <a:r>
              <a:rPr lang="it-IT" b="1" dirty="0" err="1"/>
              <a:t>is</a:t>
            </a:r>
            <a:r>
              <a:rPr lang="it-IT" b="1" dirty="0"/>
              <a:t> 12.</a:t>
            </a:r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FF06EB23-9A26-6040-9C97-3B704B67F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797" y="2824536"/>
            <a:ext cx="2379475" cy="358915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D808AEE4-CF6E-8949-9B68-E7A0BB309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3" y="3817185"/>
            <a:ext cx="3251200" cy="76200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89D573A-D0E0-9F48-9C99-5E13EBAD5BC0}"/>
              </a:ext>
            </a:extLst>
          </p:cNvPr>
          <p:cNvSpPr txBox="1"/>
          <p:nvPr/>
        </p:nvSpPr>
        <p:spPr>
          <a:xfrm>
            <a:off x="4392613" y="4013519"/>
            <a:ext cx="6568612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Using </a:t>
            </a:r>
            <a:r>
              <a:rPr lang="it-IT" b="1" dirty="0" err="1"/>
              <a:t>this</a:t>
            </a:r>
            <a:r>
              <a:rPr lang="it-IT" b="1" dirty="0"/>
              <a:t> </a:t>
            </a:r>
            <a:r>
              <a:rPr lang="it-IT" b="1" dirty="0" err="1"/>
              <a:t>notation</a:t>
            </a:r>
            <a:r>
              <a:rPr lang="it-IT" b="1" dirty="0"/>
              <a:t> </a:t>
            </a:r>
            <a:r>
              <a:rPr lang="it-IT" b="1" dirty="0" err="1"/>
              <a:t>you</a:t>
            </a:r>
            <a:r>
              <a:rPr lang="it-IT" b="1" dirty="0"/>
              <a:t> can </a:t>
            </a:r>
            <a:r>
              <a:rPr lang="it-IT" b="1" dirty="0" err="1"/>
              <a:t>access</a:t>
            </a:r>
            <a:r>
              <a:rPr lang="it-IT" b="1" dirty="0"/>
              <a:t> a set of, or single </a:t>
            </a:r>
            <a:r>
              <a:rPr lang="it-IT" b="1" dirty="0" err="1"/>
              <a:t>character</a:t>
            </a:r>
            <a:r>
              <a:rPr lang="it-IT" b="1" dirty="0"/>
              <a:t>(</a:t>
            </a:r>
            <a:r>
              <a:rPr lang="it-IT" b="1" dirty="0" err="1"/>
              <a:t>s</a:t>
            </a:r>
            <a:r>
              <a:rPr lang="it-IT" b="1" dirty="0"/>
              <a:t>).</a:t>
            </a:r>
          </a:p>
        </p:txBody>
      </p:sp>
      <p:cxnSp>
        <p:nvCxnSpPr>
          <p:cNvPr id="40" name="Connettore 1 39">
            <a:extLst>
              <a:ext uri="{FF2B5EF4-FFF2-40B4-BE49-F238E27FC236}">
                <a16:creationId xmlns:a16="http://schemas.microsoft.com/office/drawing/2014/main" id="{2007C1B3-A33A-E94C-A931-9C0C9233565A}"/>
              </a:ext>
            </a:extLst>
          </p:cNvPr>
          <p:cNvCxnSpPr/>
          <p:nvPr/>
        </p:nvCxnSpPr>
        <p:spPr>
          <a:xfrm>
            <a:off x="2323797" y="4059819"/>
            <a:ext cx="1620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1 40">
            <a:extLst>
              <a:ext uri="{FF2B5EF4-FFF2-40B4-BE49-F238E27FC236}">
                <a16:creationId xmlns:a16="http://schemas.microsoft.com/office/drawing/2014/main" id="{C18AA416-A294-834C-9E08-3690601EF27C}"/>
              </a:ext>
            </a:extLst>
          </p:cNvPr>
          <p:cNvCxnSpPr>
            <a:cxnSpLocks/>
          </p:cNvCxnSpPr>
          <p:nvPr/>
        </p:nvCxnSpPr>
        <p:spPr>
          <a:xfrm>
            <a:off x="2079944" y="4555075"/>
            <a:ext cx="4896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magine 48">
            <a:extLst>
              <a:ext uri="{FF2B5EF4-FFF2-40B4-BE49-F238E27FC236}">
                <a16:creationId xmlns:a16="http://schemas.microsoft.com/office/drawing/2014/main" id="{70615BAD-6BC4-9F42-9D9C-283B961C8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413" y="5055371"/>
            <a:ext cx="4660900" cy="546100"/>
          </a:xfrm>
          <a:prstGeom prst="rect">
            <a:avLst/>
          </a:prstGeom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22E83AB-6F21-7644-A0CF-A0B80F4235FE}"/>
              </a:ext>
            </a:extLst>
          </p:cNvPr>
          <p:cNvSpPr txBox="1"/>
          <p:nvPr/>
        </p:nvSpPr>
        <p:spPr>
          <a:xfrm>
            <a:off x="5802313" y="5136838"/>
            <a:ext cx="5158912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With </a:t>
            </a:r>
            <a:r>
              <a:rPr lang="it-IT" b="1" dirty="0" err="1"/>
              <a:t>this</a:t>
            </a:r>
            <a:r>
              <a:rPr lang="it-IT" b="1" dirty="0"/>
              <a:t> </a:t>
            </a:r>
            <a:r>
              <a:rPr lang="it-IT" b="1" dirty="0" err="1"/>
              <a:t>syntax</a:t>
            </a:r>
            <a:r>
              <a:rPr lang="it-IT" b="1" dirty="0"/>
              <a:t> </a:t>
            </a:r>
            <a:r>
              <a:rPr lang="it-IT" b="1" dirty="0" err="1"/>
              <a:t>you</a:t>
            </a:r>
            <a:r>
              <a:rPr lang="it-IT" b="1" dirty="0"/>
              <a:t> can format </a:t>
            </a:r>
            <a:r>
              <a:rPr lang="it-IT" b="1" dirty="0" err="1"/>
              <a:t>values</a:t>
            </a:r>
            <a:r>
              <a:rPr lang="it-IT" b="1" dirty="0"/>
              <a:t> </a:t>
            </a:r>
            <a:r>
              <a:rPr lang="it-IT" b="1" dirty="0" err="1"/>
              <a:t>into</a:t>
            </a:r>
            <a:r>
              <a:rPr lang="it-IT" b="1" dirty="0"/>
              <a:t> </a:t>
            </a:r>
            <a:r>
              <a:rPr lang="it-IT" b="1" dirty="0" err="1"/>
              <a:t>string</a:t>
            </a:r>
            <a:r>
              <a:rPr lang="it-IT" b="1" dirty="0"/>
              <a:t>…</a:t>
            </a:r>
          </a:p>
        </p:txBody>
      </p:sp>
      <p:pic>
        <p:nvPicPr>
          <p:cNvPr id="54" name="Immagine 53">
            <a:extLst>
              <a:ext uri="{FF2B5EF4-FFF2-40B4-BE49-F238E27FC236}">
                <a16:creationId xmlns:a16="http://schemas.microsoft.com/office/drawing/2014/main" id="{60EEF919-777B-7F43-B8CD-EA0684E1B3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4349" y="5791907"/>
            <a:ext cx="4699000" cy="571500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71E87890-9952-C84C-9053-C758BC7F01C7}"/>
              </a:ext>
            </a:extLst>
          </p:cNvPr>
          <p:cNvSpPr txBox="1"/>
          <p:nvPr/>
        </p:nvSpPr>
        <p:spPr>
          <a:xfrm>
            <a:off x="5983349" y="5892991"/>
            <a:ext cx="4977876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…</a:t>
            </a:r>
            <a:r>
              <a:rPr lang="it-IT" b="1" dirty="0" err="1"/>
              <a:t>also</a:t>
            </a:r>
            <a:r>
              <a:rPr lang="it-IT" b="1" dirty="0"/>
              <a:t> an </a:t>
            </a:r>
            <a:r>
              <a:rPr lang="it-IT" b="1" dirty="0" err="1"/>
              <a:t>integer</a:t>
            </a:r>
            <a:r>
              <a:rPr lang="it-IT" b="1" dirty="0"/>
              <a:t>.</a:t>
            </a:r>
          </a:p>
        </p:txBody>
      </p:sp>
      <p:sp>
        <p:nvSpPr>
          <p:cNvPr id="30" name="Segnaposto numero diapositiva 4">
            <a:extLst>
              <a:ext uri="{FF2B5EF4-FFF2-40B4-BE49-F238E27FC236}">
                <a16:creationId xmlns:a16="http://schemas.microsoft.com/office/drawing/2014/main" id="{EACD62AB-7D26-804E-9023-9DB871A9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484A638D-E772-7243-9882-32C6CCD37775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</p:spTree>
    <p:extLst>
      <p:ext uri="{BB962C8B-B14F-4D97-AF65-F5344CB8AC3E}">
        <p14:creationId xmlns:p14="http://schemas.microsoft.com/office/powerpoint/2010/main" val="2321160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A205E82C-C09B-6B46-AF6F-AAC3B2BE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Manipulating</a:t>
            </a:r>
            <a:r>
              <a:rPr lang="it-IT" dirty="0"/>
              <a:t> </a:t>
            </a:r>
            <a:r>
              <a:rPr lang="it-IT" dirty="0" err="1"/>
              <a:t>lists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34174EC-E8B8-CD4E-8957-582784207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43" y="2116559"/>
            <a:ext cx="6515100" cy="1930400"/>
          </a:xfrm>
          <a:prstGeom prst="rect">
            <a:avLst/>
          </a:prstGeom>
        </p:spPr>
      </p:pic>
      <p:sp>
        <p:nvSpPr>
          <p:cNvPr id="6" name="Freccia destra 5">
            <a:extLst>
              <a:ext uri="{FF2B5EF4-FFF2-40B4-BE49-F238E27FC236}">
                <a16:creationId xmlns:a16="http://schemas.microsoft.com/office/drawing/2014/main" id="{2096D335-D57B-794D-8966-F08101375B30}"/>
              </a:ext>
            </a:extLst>
          </p:cNvPr>
          <p:cNvSpPr/>
          <p:nvPr/>
        </p:nvSpPr>
        <p:spPr>
          <a:xfrm>
            <a:off x="6951473" y="2884989"/>
            <a:ext cx="833378" cy="39353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F91003-8A92-BC40-AB6D-F20DF9ED99A2}"/>
              </a:ext>
            </a:extLst>
          </p:cNvPr>
          <p:cNvSpPr txBox="1"/>
          <p:nvPr/>
        </p:nvSpPr>
        <p:spPr>
          <a:xfrm>
            <a:off x="7840072" y="2158375"/>
            <a:ext cx="2743199" cy="923330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Python</a:t>
            </a:r>
            <a:r>
              <a:rPr lang="it-IT" b="1" dirty="0"/>
              <a:t> </a:t>
            </a:r>
            <a:r>
              <a:rPr lang="it-IT" b="1" dirty="0" err="1"/>
              <a:t>lists</a:t>
            </a:r>
            <a:r>
              <a:rPr lang="it-IT" b="1" dirty="0"/>
              <a:t> </a:t>
            </a:r>
            <a:r>
              <a:rPr lang="it-IT" b="1" dirty="0" err="1"/>
              <a:t>may</a:t>
            </a:r>
            <a:r>
              <a:rPr lang="it-IT" b="1" dirty="0"/>
              <a:t> </a:t>
            </a:r>
            <a:r>
              <a:rPr lang="it-IT" b="1" dirty="0" err="1"/>
              <a:t>contain</a:t>
            </a:r>
            <a:r>
              <a:rPr lang="it-IT" b="1" dirty="0"/>
              <a:t> </a:t>
            </a:r>
            <a:r>
              <a:rPr lang="it-IT" b="1" dirty="0" err="1"/>
              <a:t>any</a:t>
            </a:r>
            <a:r>
              <a:rPr lang="it-IT" b="1" dirty="0"/>
              <a:t> data </a:t>
            </a:r>
            <a:r>
              <a:rPr lang="it-IT" b="1" dirty="0" err="1"/>
              <a:t>types</a:t>
            </a:r>
            <a:r>
              <a:rPr lang="it-IT" b="1" dirty="0"/>
              <a:t> and </a:t>
            </a:r>
            <a:r>
              <a:rPr lang="it-IT" b="1" dirty="0" err="1"/>
              <a:t>you</a:t>
            </a:r>
            <a:r>
              <a:rPr lang="it-IT" b="1" dirty="0"/>
              <a:t> can </a:t>
            </a:r>
            <a:r>
              <a:rPr lang="it-IT" b="1" dirty="0" err="1"/>
              <a:t>also</a:t>
            </a:r>
            <a:r>
              <a:rPr lang="it-IT" b="1" dirty="0"/>
              <a:t> create </a:t>
            </a:r>
            <a:r>
              <a:rPr lang="it-IT" b="1" dirty="0" err="1"/>
              <a:t>mixed</a:t>
            </a:r>
            <a:r>
              <a:rPr lang="it-IT" b="1" dirty="0"/>
              <a:t> list.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AF790BF-90C9-C840-8AE7-B17CA3BA9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376" y="4533096"/>
            <a:ext cx="2971800" cy="965200"/>
          </a:xfrm>
          <a:prstGeom prst="rect">
            <a:avLst/>
          </a:prstGeom>
        </p:spPr>
      </p:pic>
      <p:sp>
        <p:nvSpPr>
          <p:cNvPr id="10" name="Freccia angolare in su 9">
            <a:extLst>
              <a:ext uri="{FF2B5EF4-FFF2-40B4-BE49-F238E27FC236}">
                <a16:creationId xmlns:a16="http://schemas.microsoft.com/office/drawing/2014/main" id="{ADF47177-4FB5-5649-96EC-5423C1EAAF94}"/>
              </a:ext>
            </a:extLst>
          </p:cNvPr>
          <p:cNvSpPr/>
          <p:nvPr/>
        </p:nvSpPr>
        <p:spPr>
          <a:xfrm rot="5400000">
            <a:off x="1169044" y="4347901"/>
            <a:ext cx="972273" cy="370390"/>
          </a:xfrm>
          <a:prstGeom prst="bentUp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9B7F27C-D9AA-1B43-98C4-A43998EB1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401" y="4126696"/>
            <a:ext cx="3898900" cy="1778000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9E8AF62-5076-474E-800D-5255A2C80B4C}"/>
              </a:ext>
            </a:extLst>
          </p:cNvPr>
          <p:cNvCxnSpPr>
            <a:cxnSpLocks/>
          </p:cNvCxnSpPr>
          <p:nvPr/>
        </p:nvCxnSpPr>
        <p:spPr>
          <a:xfrm flipV="1">
            <a:off x="4016415" y="4317358"/>
            <a:ext cx="1818986" cy="421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F81C9F60-7AB1-1045-835A-C1BBFDC6A2D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63656" y="4969720"/>
            <a:ext cx="1471745" cy="4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29107CFC-7520-E54D-B5C9-42F6BE95A80A}"/>
              </a:ext>
            </a:extLst>
          </p:cNvPr>
          <p:cNvCxnSpPr>
            <a:cxnSpLocks/>
          </p:cNvCxnSpPr>
          <p:nvPr/>
        </p:nvCxnSpPr>
        <p:spPr>
          <a:xfrm>
            <a:off x="4722471" y="5211501"/>
            <a:ext cx="1112930" cy="502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64F13511-BD23-664F-80E6-9296406A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8787B64-662D-FB46-99B8-CB185ED0BB1B}"/>
              </a:ext>
            </a:extLst>
          </p:cNvPr>
          <p:cNvSpPr txBox="1"/>
          <p:nvPr/>
        </p:nvSpPr>
        <p:spPr>
          <a:xfrm>
            <a:off x="7840072" y="3100026"/>
            <a:ext cx="2743199" cy="923330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If</a:t>
            </a:r>
            <a:r>
              <a:rPr lang="it-IT" b="1" dirty="0"/>
              <a:t> </a:t>
            </a:r>
            <a:r>
              <a:rPr lang="it-IT" b="1" dirty="0" err="1"/>
              <a:t>you</a:t>
            </a:r>
            <a:r>
              <a:rPr lang="it-IT" b="1" dirty="0"/>
              <a:t> use negative </a:t>
            </a:r>
            <a:r>
              <a:rPr lang="it-IT" b="1" dirty="0" err="1"/>
              <a:t>values</a:t>
            </a:r>
            <a:r>
              <a:rPr lang="it-IT" b="1" dirty="0"/>
              <a:t>, </a:t>
            </a:r>
            <a:r>
              <a:rPr lang="it-IT" b="1" dirty="0" err="1"/>
              <a:t>you</a:t>
            </a:r>
            <a:r>
              <a:rPr lang="it-IT" b="1" dirty="0"/>
              <a:t> can </a:t>
            </a:r>
            <a:r>
              <a:rPr lang="it-IT" b="1" dirty="0" err="1"/>
              <a:t>access</a:t>
            </a:r>
            <a:r>
              <a:rPr lang="it-IT" b="1" dirty="0"/>
              <a:t> the list from the bottom.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E474120-0B30-074A-B745-E2A2F2796231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</p:spTree>
    <p:extLst>
      <p:ext uri="{BB962C8B-B14F-4D97-AF65-F5344CB8AC3E}">
        <p14:creationId xmlns:p14="http://schemas.microsoft.com/office/powerpoint/2010/main" val="420654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B5BE7FE-80C0-524E-84EA-70434CF1B4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Manipulating</a:t>
            </a:r>
            <a:r>
              <a:rPr lang="it-IT" dirty="0"/>
              <a:t> </a:t>
            </a:r>
            <a:r>
              <a:rPr lang="it-IT" dirty="0" err="1"/>
              <a:t>lists</a:t>
            </a:r>
            <a:r>
              <a:rPr lang="it-IT" dirty="0"/>
              <a:t> (</a:t>
            </a:r>
            <a:r>
              <a:rPr lang="it-IT" cap="none" dirty="0"/>
              <a:t>continue)</a:t>
            </a:r>
            <a:endParaRPr lang="it-IT" dirty="0"/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64F13511-BD23-664F-80E6-9296406A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20E337A-B6EF-9241-B54C-350D8BCCAEDE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3CDEF5-7B10-2A40-A037-864B7CC66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69" y="2097088"/>
            <a:ext cx="2362200" cy="2921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DA53FD7-D992-584A-8478-7C0D4CDE3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69" y="2556856"/>
            <a:ext cx="3797300" cy="3175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7427B38-0E39-9B43-825C-3B7BBD136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69" y="3042024"/>
            <a:ext cx="2768600" cy="2794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2F13E75-2F98-514E-AFCB-34756C45B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69" y="3489092"/>
            <a:ext cx="3009900" cy="2794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E85A505-2AE1-1746-825B-4D5285265D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18" y="4585862"/>
            <a:ext cx="1752600" cy="5207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549839D-3CD4-3C4A-8D1E-30218AA75D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118" y="5278570"/>
            <a:ext cx="2120900" cy="533400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D5EC3CC-AE32-6B4B-8924-706E566C7FC4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73569" y="2243138"/>
            <a:ext cx="2035065" cy="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9BC0A03-BF43-FD40-A149-BA17CE08B4EE}"/>
              </a:ext>
            </a:extLst>
          </p:cNvPr>
          <p:cNvSpPr txBox="1"/>
          <p:nvPr/>
        </p:nvSpPr>
        <p:spPr>
          <a:xfrm>
            <a:off x="4708634" y="2058472"/>
            <a:ext cx="7137435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rgbClr val="FFC000"/>
                </a:solidFill>
              </a:rPr>
              <a:t>Add</a:t>
            </a:r>
            <a:r>
              <a:rPr lang="it-IT" b="1" dirty="0"/>
              <a:t> an item to the end of the list.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1529DE6-8AD9-E342-8372-BC55CE08736B}"/>
              </a:ext>
            </a:extLst>
          </p:cNvPr>
          <p:cNvSpPr txBox="1"/>
          <p:nvPr/>
        </p:nvSpPr>
        <p:spPr>
          <a:xfrm>
            <a:off x="4708634" y="2530940"/>
            <a:ext cx="7137435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rgbClr val="FFC000"/>
                </a:solidFill>
              </a:rPr>
              <a:t>Extend</a:t>
            </a:r>
            <a:r>
              <a:rPr lang="it-IT" b="1" dirty="0"/>
              <a:t> the list by </a:t>
            </a:r>
            <a:r>
              <a:rPr lang="it-IT" b="1" dirty="0" err="1"/>
              <a:t>appending</a:t>
            </a:r>
            <a:r>
              <a:rPr lang="it-IT" b="1" dirty="0"/>
              <a:t> </a:t>
            </a:r>
            <a:r>
              <a:rPr lang="it-IT" b="1" dirty="0" err="1"/>
              <a:t>all</a:t>
            </a:r>
            <a:r>
              <a:rPr lang="it-IT" b="1" dirty="0"/>
              <a:t> the </a:t>
            </a:r>
            <a:r>
              <a:rPr lang="it-IT" b="1" dirty="0" err="1"/>
              <a:t>items</a:t>
            </a:r>
            <a:r>
              <a:rPr lang="it-IT" b="1" dirty="0"/>
              <a:t> in the </a:t>
            </a:r>
            <a:r>
              <a:rPr lang="it-IT" b="1" dirty="0" err="1"/>
              <a:t>given</a:t>
            </a:r>
            <a:r>
              <a:rPr lang="it-IT" b="1" dirty="0"/>
              <a:t> list.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5366BD6-5D2B-7846-823E-D77C92868D85}"/>
              </a:ext>
            </a:extLst>
          </p:cNvPr>
          <p:cNvCxnSpPr>
            <a:cxnSpLocks/>
          </p:cNvCxnSpPr>
          <p:nvPr/>
        </p:nvCxnSpPr>
        <p:spPr>
          <a:xfrm>
            <a:off x="4108669" y="2715606"/>
            <a:ext cx="599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C48B570F-0AD7-354E-9C70-2D8186179D1B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3079969" y="3174986"/>
            <a:ext cx="1628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A1F6D64-56F6-3447-8A6D-3A05F8E9A462}"/>
              </a:ext>
            </a:extLst>
          </p:cNvPr>
          <p:cNvSpPr txBox="1"/>
          <p:nvPr/>
        </p:nvSpPr>
        <p:spPr>
          <a:xfrm>
            <a:off x="4708633" y="3004517"/>
            <a:ext cx="7137435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rgbClr val="FFC000"/>
                </a:solidFill>
              </a:rPr>
              <a:t>Insert</a:t>
            </a:r>
            <a:r>
              <a:rPr lang="it-IT" b="1" dirty="0"/>
              <a:t> an item </a:t>
            </a:r>
            <a:r>
              <a:rPr lang="it-IT" b="1" dirty="0" err="1"/>
              <a:t>at</a:t>
            </a:r>
            <a:r>
              <a:rPr lang="it-IT" b="1" dirty="0"/>
              <a:t> a </a:t>
            </a:r>
            <a:r>
              <a:rPr lang="it-IT" b="1" dirty="0" err="1"/>
              <a:t>given</a:t>
            </a:r>
            <a:r>
              <a:rPr lang="it-IT" b="1" dirty="0"/>
              <a:t> position.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5CAEA9D-1FE2-CB42-AD64-768F86D458DD}"/>
              </a:ext>
            </a:extLst>
          </p:cNvPr>
          <p:cNvSpPr txBox="1"/>
          <p:nvPr/>
        </p:nvSpPr>
        <p:spPr>
          <a:xfrm>
            <a:off x="4708633" y="3442183"/>
            <a:ext cx="7137435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Return the </a:t>
            </a:r>
            <a:r>
              <a:rPr lang="it-IT" b="1" dirty="0" err="1">
                <a:solidFill>
                  <a:srgbClr val="FFC000"/>
                </a:solidFill>
              </a:rPr>
              <a:t>number</a:t>
            </a:r>
            <a:r>
              <a:rPr lang="it-IT" b="1" dirty="0">
                <a:solidFill>
                  <a:srgbClr val="FFC000"/>
                </a:solidFill>
              </a:rPr>
              <a:t> of</a:t>
            </a:r>
            <a:r>
              <a:rPr lang="it-IT" b="1" dirty="0"/>
              <a:t> </a:t>
            </a:r>
            <a:r>
              <a:rPr lang="it-IT" b="1" dirty="0" err="1"/>
              <a:t>times</a:t>
            </a:r>
            <a:r>
              <a:rPr lang="it-IT" b="1" dirty="0"/>
              <a:t> </a:t>
            </a:r>
            <a:r>
              <a:rPr lang="it-IT" b="1" dirty="0">
                <a:solidFill>
                  <a:srgbClr val="FFC000"/>
                </a:solidFill>
              </a:rPr>
              <a:t>"a"</a:t>
            </a:r>
            <a:r>
              <a:rPr lang="it-IT" b="1" dirty="0"/>
              <a:t> </a:t>
            </a:r>
            <a:r>
              <a:rPr lang="it-IT" b="1" dirty="0" err="1"/>
              <a:t>appears</a:t>
            </a:r>
            <a:r>
              <a:rPr lang="it-IT" b="1" dirty="0"/>
              <a:t> in the list.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A613F30-3FD5-FA46-B821-8DD20B3931A6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321269" y="3611945"/>
            <a:ext cx="1387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4D53391-34BC-4240-B588-249E7C6E653E}"/>
              </a:ext>
            </a:extLst>
          </p:cNvPr>
          <p:cNvSpPr txBox="1"/>
          <p:nvPr/>
        </p:nvSpPr>
        <p:spPr>
          <a:xfrm>
            <a:off x="4708633" y="4661546"/>
            <a:ext cx="6821216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rgbClr val="FFC000"/>
                </a:solidFill>
              </a:rPr>
              <a:t>Sort</a:t>
            </a:r>
            <a:r>
              <a:rPr lang="it-IT" b="1" dirty="0"/>
              <a:t> the </a:t>
            </a:r>
            <a:r>
              <a:rPr lang="it-IT" b="1" dirty="0" err="1"/>
              <a:t>items</a:t>
            </a:r>
            <a:r>
              <a:rPr lang="it-IT" b="1" dirty="0"/>
              <a:t> of the list in </a:t>
            </a:r>
            <a:r>
              <a:rPr lang="it-IT" b="1" dirty="0" err="1"/>
              <a:t>place</a:t>
            </a:r>
            <a:r>
              <a:rPr lang="it-IT" b="1" dirty="0"/>
              <a:t>.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1FB60E11-BB6C-994D-A997-D5128810D274}"/>
              </a:ext>
            </a:extLst>
          </p:cNvPr>
          <p:cNvCxnSpPr>
            <a:cxnSpLocks/>
            <a:stCxn id="13" idx="3"/>
            <a:endCxn id="36" idx="1"/>
          </p:cNvCxnSpPr>
          <p:nvPr/>
        </p:nvCxnSpPr>
        <p:spPr>
          <a:xfrm>
            <a:off x="2639718" y="4846212"/>
            <a:ext cx="20689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8234F7F8-A037-1249-A830-CD68C6F0F662}"/>
              </a:ext>
            </a:extLst>
          </p:cNvPr>
          <p:cNvCxnSpPr>
            <a:cxnSpLocks/>
            <a:stCxn id="16" idx="3"/>
            <a:endCxn id="40" idx="1"/>
          </p:cNvCxnSpPr>
          <p:nvPr/>
        </p:nvCxnSpPr>
        <p:spPr>
          <a:xfrm>
            <a:off x="3008018" y="5545270"/>
            <a:ext cx="1700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B08C90B-4351-8E40-B2E4-A861EB216E2E}"/>
              </a:ext>
            </a:extLst>
          </p:cNvPr>
          <p:cNvSpPr txBox="1"/>
          <p:nvPr/>
        </p:nvSpPr>
        <p:spPr>
          <a:xfrm>
            <a:off x="4708632" y="5360604"/>
            <a:ext cx="6663562" cy="369332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FFC000"/>
                </a:solidFill>
              </a:rPr>
              <a:t>Reverse</a:t>
            </a:r>
            <a:r>
              <a:rPr lang="it-IT" b="1" dirty="0"/>
              <a:t> the </a:t>
            </a:r>
            <a:r>
              <a:rPr lang="it-IT" b="1" dirty="0" err="1"/>
              <a:t>elements</a:t>
            </a:r>
            <a:r>
              <a:rPr lang="it-IT" b="1" dirty="0"/>
              <a:t> of the list, in </a:t>
            </a:r>
            <a:r>
              <a:rPr lang="it-IT" b="1" dirty="0" err="1"/>
              <a:t>place</a:t>
            </a:r>
            <a:r>
              <a:rPr lang="it-IT" b="1" dirty="0"/>
              <a:t>.</a:t>
            </a:r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74474630-AFBA-7044-B3A2-29F7DC935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369" y="3943480"/>
            <a:ext cx="2120900" cy="533400"/>
          </a:xfrm>
          <a:prstGeom prst="rect">
            <a:avLst/>
          </a:prstGeom>
        </p:spPr>
      </p:pic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F902A04D-D475-2841-80FD-24AE70AB53CA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>
            <a:off x="2432269" y="4210180"/>
            <a:ext cx="2276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6797E33-D5E6-4548-8BF2-1CFB4B37A027}"/>
              </a:ext>
            </a:extLst>
          </p:cNvPr>
          <p:cNvSpPr txBox="1"/>
          <p:nvPr/>
        </p:nvSpPr>
        <p:spPr>
          <a:xfrm>
            <a:off x="4708633" y="3899394"/>
            <a:ext cx="7137435" cy="646331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rgbClr val="FFC000"/>
                </a:solidFill>
              </a:rPr>
              <a:t>Remove</a:t>
            </a:r>
            <a:r>
              <a:rPr lang="it-IT" b="1" dirty="0"/>
              <a:t> the first item from the list </a:t>
            </a:r>
            <a:r>
              <a:rPr lang="it-IT" b="1" dirty="0" err="1"/>
              <a:t>whose</a:t>
            </a:r>
            <a:r>
              <a:rPr lang="it-IT" b="1" dirty="0"/>
              <a:t> </a:t>
            </a:r>
            <a:r>
              <a:rPr lang="it-IT" b="1" dirty="0" err="1"/>
              <a:t>value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1 (</a:t>
            </a:r>
            <a:r>
              <a:rPr lang="it-IT" b="1" dirty="0" err="1"/>
              <a:t>error</a:t>
            </a:r>
            <a:r>
              <a:rPr lang="it-IT" b="1" dirty="0"/>
              <a:t> </a:t>
            </a:r>
            <a:r>
              <a:rPr lang="it-IT" b="1" dirty="0" err="1"/>
              <a:t>if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not</a:t>
            </a:r>
            <a:r>
              <a:rPr lang="it-IT" b="1" dirty="0"/>
              <a:t> </a:t>
            </a:r>
            <a:r>
              <a:rPr lang="it-IT" b="1" dirty="0" err="1"/>
              <a:t>present</a:t>
            </a:r>
            <a:r>
              <a:rPr lang="it-IT" b="1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76084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B333BC44-75FD-B943-8B72-5DCBC1613E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890622" y="0"/>
            <a:ext cx="630137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745CE8-434E-8E4F-91AF-F5008254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tuples</a:t>
            </a:r>
            <a:endParaRPr lang="it-IT" dirty="0"/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F5792318-F5CC-4B48-B1C6-8AD00964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980" y="619579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6866531-1306-124A-8A52-43BBFFAE248D}"/>
              </a:ext>
            </a:extLst>
          </p:cNvPr>
          <p:cNvSpPr txBox="1"/>
          <p:nvPr/>
        </p:nvSpPr>
        <p:spPr>
          <a:xfrm>
            <a:off x="1019509" y="5528443"/>
            <a:ext cx="10216050" cy="646331"/>
          </a:xfrm>
          <a:prstGeom prst="rect">
            <a:avLst/>
          </a:prstGeom>
          <a:solidFill>
            <a:schemeClr val="accent2">
              <a:lumMod val="75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Tuples</a:t>
            </a:r>
            <a:r>
              <a:rPr lang="it-IT" b="1" dirty="0"/>
              <a:t> are </a:t>
            </a:r>
            <a:r>
              <a:rPr lang="it-IT" b="1" dirty="0" err="1"/>
              <a:t>similar</a:t>
            </a:r>
            <a:r>
              <a:rPr lang="it-IT" b="1" dirty="0"/>
              <a:t> to </a:t>
            </a:r>
            <a:r>
              <a:rPr lang="it-IT" b="1" dirty="0" err="1"/>
              <a:t>lists</a:t>
            </a:r>
            <a:r>
              <a:rPr lang="it-IT" b="1" dirty="0"/>
              <a:t>, </a:t>
            </a:r>
            <a:r>
              <a:rPr lang="it-IT" b="1" dirty="0" err="1"/>
              <a:t>but</a:t>
            </a:r>
            <a:r>
              <a:rPr lang="it-IT" b="1" dirty="0"/>
              <a:t> </a:t>
            </a:r>
            <a:r>
              <a:rPr lang="it-IT" b="1" dirty="0" err="1"/>
              <a:t>they</a:t>
            </a:r>
            <a:r>
              <a:rPr lang="it-IT" b="1" dirty="0"/>
              <a:t> are </a:t>
            </a:r>
            <a:r>
              <a:rPr lang="it-IT" b="1" dirty="0" err="1">
                <a:solidFill>
                  <a:srgbClr val="FFC000"/>
                </a:solidFill>
              </a:rPr>
              <a:t>immutable</a:t>
            </a:r>
            <a:r>
              <a:rPr lang="it-IT" b="1" dirty="0"/>
              <a:t>, </a:t>
            </a:r>
            <a:r>
              <a:rPr lang="it-IT" b="1" dirty="0" err="1"/>
              <a:t>which</a:t>
            </a:r>
            <a:r>
              <a:rPr lang="it-IT" b="1" dirty="0"/>
              <a:t> </a:t>
            </a:r>
            <a:r>
              <a:rPr lang="it-IT" b="1" dirty="0" err="1"/>
              <a:t>means</a:t>
            </a:r>
            <a:r>
              <a:rPr lang="it-IT" b="1" dirty="0"/>
              <a:t> </a:t>
            </a:r>
            <a:r>
              <a:rPr lang="it-IT" b="1" dirty="0" err="1"/>
              <a:t>they</a:t>
            </a:r>
            <a:r>
              <a:rPr lang="it-IT" b="1" dirty="0"/>
              <a:t> </a:t>
            </a:r>
            <a:r>
              <a:rPr lang="it-IT" b="1" dirty="0" err="1"/>
              <a:t>cannot</a:t>
            </a:r>
            <a:r>
              <a:rPr lang="it-IT" b="1" dirty="0"/>
              <a:t> be </a:t>
            </a:r>
            <a:r>
              <a:rPr lang="it-IT" b="1" dirty="0" err="1"/>
              <a:t>changed</a:t>
            </a:r>
            <a:r>
              <a:rPr lang="it-IT" b="1" dirty="0"/>
              <a:t> </a:t>
            </a:r>
            <a:r>
              <a:rPr lang="it-IT" b="1" dirty="0" err="1"/>
              <a:t>after</a:t>
            </a:r>
            <a:r>
              <a:rPr lang="it-IT" b="1" dirty="0"/>
              <a:t> </a:t>
            </a:r>
            <a:r>
              <a:rPr lang="it-IT" b="1" dirty="0" err="1"/>
              <a:t>creation</a:t>
            </a:r>
            <a:r>
              <a:rPr lang="it-IT" b="1" dirty="0"/>
              <a:t>. </a:t>
            </a:r>
            <a:r>
              <a:rPr lang="it-IT" b="1" dirty="0" err="1"/>
              <a:t>As</a:t>
            </a:r>
            <a:r>
              <a:rPr lang="it-IT" b="1" dirty="0"/>
              <a:t> </a:t>
            </a:r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see</a:t>
            </a:r>
            <a:r>
              <a:rPr lang="it-IT" b="1" dirty="0"/>
              <a:t> in the </a:t>
            </a:r>
            <a:r>
              <a:rPr lang="it-IT" b="1" dirty="0" err="1"/>
              <a:t>example</a:t>
            </a:r>
            <a:r>
              <a:rPr lang="it-IT" b="1" dirty="0"/>
              <a:t> </a:t>
            </a:r>
            <a:r>
              <a:rPr lang="it-IT" b="1" dirty="0" err="1"/>
              <a:t>above</a:t>
            </a:r>
            <a:r>
              <a:rPr lang="it-IT" b="1" dirty="0"/>
              <a:t>, the </a:t>
            </a:r>
            <a:r>
              <a:rPr lang="it-IT" b="1" dirty="0" err="1"/>
              <a:t>tuple</a:t>
            </a:r>
            <a:r>
              <a:rPr lang="it-IT" b="1" dirty="0"/>
              <a:t> </a:t>
            </a:r>
            <a:r>
              <a:rPr lang="it-IT" b="1" dirty="0" err="1"/>
              <a:t>was</a:t>
            </a:r>
            <a:r>
              <a:rPr lang="it-IT" b="1" dirty="0"/>
              <a:t> </a:t>
            </a:r>
            <a:r>
              <a:rPr lang="it-IT" b="1" dirty="0" err="1"/>
              <a:t>converted</a:t>
            </a:r>
            <a:r>
              <a:rPr lang="it-IT" b="1" dirty="0"/>
              <a:t> to a list </a:t>
            </a:r>
            <a:r>
              <a:rPr lang="it-IT" b="1" dirty="0" err="1"/>
              <a:t>before</a:t>
            </a:r>
            <a:r>
              <a:rPr lang="it-IT" b="1" dirty="0"/>
              <a:t> </a:t>
            </a:r>
            <a:r>
              <a:rPr lang="it-IT" b="1" dirty="0" err="1"/>
              <a:t>being</a:t>
            </a:r>
            <a:r>
              <a:rPr lang="it-IT" b="1" dirty="0"/>
              <a:t> </a:t>
            </a:r>
            <a:r>
              <a:rPr lang="it-IT" b="1" dirty="0" err="1"/>
              <a:t>manipulated</a:t>
            </a:r>
            <a:r>
              <a:rPr lang="it-IT" b="1" dirty="0"/>
              <a:t>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473AD85-2564-594A-8A40-9C4655A8D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3" y="1844570"/>
            <a:ext cx="3581400" cy="35052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9BD11D3-7E2F-B54D-8902-EB145A9FF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431" y="1685407"/>
            <a:ext cx="2463800" cy="1803400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5F208DF6-52FA-1B41-B88C-82947B815161}"/>
              </a:ext>
            </a:extLst>
          </p:cNvPr>
          <p:cNvCxnSpPr>
            <a:cxnSpLocks/>
          </p:cNvCxnSpPr>
          <p:nvPr/>
        </p:nvCxnSpPr>
        <p:spPr>
          <a:xfrm flipV="1">
            <a:off x="3130347" y="1882633"/>
            <a:ext cx="3573064" cy="1089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C4BB970-8CD9-EB4B-8B8F-458FB756A7B8}"/>
              </a:ext>
            </a:extLst>
          </p:cNvPr>
          <p:cNvCxnSpPr>
            <a:cxnSpLocks/>
          </p:cNvCxnSpPr>
          <p:nvPr/>
        </p:nvCxnSpPr>
        <p:spPr>
          <a:xfrm flipV="1">
            <a:off x="3526484" y="2629147"/>
            <a:ext cx="3176927" cy="608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8C8C8953-FE30-004B-B5CF-D8FC88F3A4AE}"/>
              </a:ext>
            </a:extLst>
          </p:cNvPr>
          <p:cNvCxnSpPr>
            <a:cxnSpLocks/>
          </p:cNvCxnSpPr>
          <p:nvPr/>
        </p:nvCxnSpPr>
        <p:spPr>
          <a:xfrm flipV="1">
            <a:off x="3526484" y="3339116"/>
            <a:ext cx="3176927" cy="858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302B0044-9E99-C840-A35B-1B368EEDA0CC}"/>
              </a:ext>
            </a:extLst>
          </p:cNvPr>
          <p:cNvCxnSpPr>
            <a:cxnSpLocks/>
          </p:cNvCxnSpPr>
          <p:nvPr/>
        </p:nvCxnSpPr>
        <p:spPr>
          <a:xfrm flipV="1">
            <a:off x="3617485" y="5053303"/>
            <a:ext cx="1735455" cy="105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77F12A2C-A0AA-854C-92AE-936E839AA8F1}"/>
              </a:ext>
            </a:extLst>
          </p:cNvPr>
          <p:cNvGrpSpPr/>
          <p:nvPr/>
        </p:nvGrpSpPr>
        <p:grpSpPr>
          <a:xfrm>
            <a:off x="5352940" y="4555696"/>
            <a:ext cx="5206781" cy="878361"/>
            <a:chOff x="5352940" y="4555696"/>
            <a:chExt cx="5206781" cy="878361"/>
          </a:xfrm>
        </p:grpSpPr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2634F69E-6D16-DD44-98D1-61949C999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2940" y="4555696"/>
              <a:ext cx="5206781" cy="878361"/>
            </a:xfrm>
            <a:prstGeom prst="rect">
              <a:avLst/>
            </a:prstGeom>
          </p:spPr>
        </p:pic>
        <p:sp>
          <p:nvSpPr>
            <p:cNvPr id="46" name="Rettangolo arrotondato 45">
              <a:extLst>
                <a:ext uri="{FF2B5EF4-FFF2-40B4-BE49-F238E27FC236}">
                  <a16:creationId xmlns:a16="http://schemas.microsoft.com/office/drawing/2014/main" id="{248580A7-7031-F448-A50D-3638927960FD}"/>
                </a:ext>
              </a:extLst>
            </p:cNvPr>
            <p:cNvSpPr/>
            <p:nvPr/>
          </p:nvSpPr>
          <p:spPr>
            <a:xfrm>
              <a:off x="6106510" y="4763432"/>
              <a:ext cx="3636580" cy="15540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6FC2372E-E417-D147-81C9-9D17A557ED7A}"/>
              </a:ext>
            </a:extLst>
          </p:cNvPr>
          <p:cNvSpPr txBox="1"/>
          <p:nvPr/>
        </p:nvSpPr>
        <p:spPr>
          <a:xfrm>
            <a:off x="6223160" y="225529"/>
            <a:ext cx="5444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Distributed Real-Time Cyber </a:t>
            </a:r>
            <a:r>
              <a:rPr lang="it-IT" sz="1100" dirty="0" err="1"/>
              <a:t>Physical</a:t>
            </a:r>
            <a:r>
              <a:rPr lang="it-IT" sz="1100" dirty="0"/>
              <a:t> System of Systems - </a:t>
            </a:r>
            <a:r>
              <a:rPr lang="it-IT" sz="1100" dirty="0" err="1"/>
              <a:t>Puccetti</a:t>
            </a:r>
            <a:r>
              <a:rPr lang="it-IT" sz="1100" dirty="0"/>
              <a:t> Tommaso e Secci Francesco</a:t>
            </a:r>
          </a:p>
        </p:txBody>
      </p:sp>
    </p:spTree>
    <p:extLst>
      <p:ext uri="{BB962C8B-B14F-4D97-AF65-F5344CB8AC3E}">
        <p14:creationId xmlns:p14="http://schemas.microsoft.com/office/powerpoint/2010/main" val="24226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{8D1CBF07-D284-004E-84B4-662DF73B41F0}tf10001122</Template>
  <TotalTime>890</TotalTime>
  <Words>1355</Words>
  <Application>Microsoft Macintosh PowerPoint</Application>
  <PresentationFormat>Widescreen</PresentationFormat>
  <Paragraphs>147</Paragraphs>
  <Slides>28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6" baseType="lpstr">
      <vt:lpstr>.AppleSystemUIFont</vt:lpstr>
      <vt:lpstr>Arial</vt:lpstr>
      <vt:lpstr>Calibri</vt:lpstr>
      <vt:lpstr>Calibri Light</vt:lpstr>
      <vt:lpstr>Trebuchet MS</vt:lpstr>
      <vt:lpstr>Tw Cen MT</vt:lpstr>
      <vt:lpstr>Wingdings</vt:lpstr>
      <vt:lpstr>Circuito</vt:lpstr>
      <vt:lpstr>RECAP ON PYTHON (version used 2.7)</vt:lpstr>
      <vt:lpstr>introduction</vt:lpstr>
      <vt:lpstr>Properties</vt:lpstr>
      <vt:lpstr>Indentation</vt:lpstr>
      <vt:lpstr>Variables declaration</vt:lpstr>
      <vt:lpstr>Manipulating strings</vt:lpstr>
      <vt:lpstr>Manipulating lists</vt:lpstr>
      <vt:lpstr>Manipulating lists (continue)</vt:lpstr>
      <vt:lpstr>tuples</vt:lpstr>
      <vt:lpstr>dictionaries</vt:lpstr>
      <vt:lpstr>Dictionaries (continue)</vt:lpstr>
      <vt:lpstr>Control flow – if </vt:lpstr>
      <vt:lpstr>Control flow – for </vt:lpstr>
      <vt:lpstr>Control flow – while (break and continue)  </vt:lpstr>
      <vt:lpstr>SOCKETs – echo server (1 interaction and close)</vt:lpstr>
      <vt:lpstr>SOCKETs - Question</vt:lpstr>
      <vt:lpstr>SOCKETs – echo server (more than one client) </vt:lpstr>
      <vt:lpstr>SOCKETs – echo server (more than one client) </vt:lpstr>
      <vt:lpstr>Class declarations</vt:lpstr>
      <vt:lpstr>inheritance</vt:lpstr>
      <vt:lpstr>Threads</vt:lpstr>
      <vt:lpstr>Threads (continue)</vt:lpstr>
      <vt:lpstr>Threads – start()/run() and join() methods</vt:lpstr>
      <vt:lpstr>threads - Question</vt:lpstr>
      <vt:lpstr>Presentazione standard di PowerPoint</vt:lpstr>
      <vt:lpstr>Presentazione standard di PowerPoint</vt:lpstr>
      <vt:lpstr>Exercise – a solution</vt:lpstr>
      <vt:lpstr>Presentazione standard di PowerPoint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RECAP ON PYTHON</dc:title>
  <dc:creator>Francesco Secci</dc:creator>
  <cp:lastModifiedBy>Francesco Secci</cp:lastModifiedBy>
  <cp:revision>292</cp:revision>
  <cp:lastPrinted>2018-04-18T09:46:46Z</cp:lastPrinted>
  <dcterms:created xsi:type="dcterms:W3CDTF">2018-04-17T11:35:47Z</dcterms:created>
  <dcterms:modified xsi:type="dcterms:W3CDTF">2018-05-07T08:32:20Z</dcterms:modified>
</cp:coreProperties>
</file>